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69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58" autoAdjust="0"/>
    <p:restoredTop sz="94478" autoAdjust="0"/>
  </p:normalViewPr>
  <p:slideViewPr>
    <p:cSldViewPr snapToGrid="0">
      <p:cViewPr>
        <p:scale>
          <a:sx n="100" d="100"/>
          <a:sy n="100" d="100"/>
        </p:scale>
        <p:origin x="1566" y="120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5A2C82-668F-458D-BF8E-BE5C168AC937}" type="datetimeFigureOut">
              <a:rPr kumimoji="1" lang="ja-JP" altLang="en-US" smtClean="0"/>
              <a:t>2022/10/10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0F826E-A535-488C-961D-A6B83F212A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1538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ctr" defTabSz="91451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ja-JP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図</a:t>
            </a:r>
            <a:r>
              <a:rPr kumimoji="1" lang="en-US" altLang="ja-JP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8.5.1</a:t>
            </a:r>
            <a:r>
              <a:rPr kumimoji="1" lang="ja-JP" altLang="ja-JP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　新たなコンスト設置をめぐる対話型論証モデル</a:t>
            </a:r>
            <a:r>
              <a:rPr kumimoji="1" lang="ja-JP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①</a:t>
            </a:r>
            <a:endParaRPr lang="en-US" altLang="ja-JP" sz="11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4515">
              <a:defRPr/>
            </a:pPr>
            <a:fld id="{59571069-2004-6C44-99A6-4564AD33122B}" type="slidenum">
              <a:rPr lang="ja-JP" altLang="en-US" sz="130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914515">
                <a:defRPr/>
              </a:pPr>
              <a:t>1</a:t>
            </a:fld>
            <a:endParaRPr lang="ja-JP" altLang="en-US" sz="130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060FB3C-5137-48FD-AB8A-B62541E2763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kumimoji="1" lang="en-US" altLang="ja-JP"/>
              <a:t>2020/1/14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74540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3200">
              <a:solidFill>
                <a:srgbClr val="000000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 anchor="b"/>
          <a:lstStyle>
            <a:lvl1pPr algn="r">
              <a:defRPr sz="4600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400"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3B7AAA73-88B1-441C-9298-35C8973691E4}" type="datetime1">
              <a:rPr lang="ja-JP" altLang="en-US" smtClean="0">
                <a:solidFill>
                  <a:srgbClr val="000000"/>
                </a:solidFill>
              </a:rPr>
              <a:t>2022/10/10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37D0012-EE79-4F9B-9245-E9A1DBFD8A02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160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3200">
              <a:solidFill>
                <a:srgbClr val="000000"/>
              </a:solidFill>
            </a:endParaRPr>
          </a:p>
        </p:txBody>
      </p:sp>
      <p:pic>
        <p:nvPicPr>
          <p:cNvPr id="5161" name="Picture 11" descr="CPEHEロゴ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1725" y="1773238"/>
            <a:ext cx="973138" cy="68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62581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E3E5C7-8640-466C-A8C1-EC2685F6EFAE}" type="datetime1">
              <a:rPr lang="ja-JP" altLang="en-US" smtClean="0">
                <a:solidFill>
                  <a:srgbClr val="000000"/>
                </a:solidFill>
              </a:rPr>
              <a:t>2022/10/10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60D62E-E806-461A-8523-D9DDAD11E8F7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9967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42113" y="122238"/>
            <a:ext cx="2222500" cy="633095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71438" y="122238"/>
            <a:ext cx="6518275" cy="633095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D8A8828-3248-491C-B262-01CF230C66B5}" type="datetime1">
              <a:rPr lang="ja-JP" altLang="en-US" smtClean="0">
                <a:solidFill>
                  <a:srgbClr val="000000"/>
                </a:solidFill>
              </a:rPr>
              <a:t>2022/10/10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9D1708-5809-478B-A9DE-8BE05BD584B4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738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タイトル、テキスト、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288" y="122238"/>
            <a:ext cx="7921625" cy="1074737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sz="half" idx="1"/>
          </p:nvPr>
        </p:nvSpPr>
        <p:spPr>
          <a:xfrm>
            <a:off x="71438" y="1484313"/>
            <a:ext cx="4370387" cy="4968875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94225" y="1484313"/>
            <a:ext cx="4370388" cy="4968875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D6F1AA8-CD9D-4961-AE81-41F749F77B4E}" type="datetime1">
              <a:rPr lang="ja-JP" altLang="en-US" smtClean="0">
                <a:solidFill>
                  <a:srgbClr val="000000"/>
                </a:solidFill>
              </a:rPr>
              <a:t>2022/10/10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7010400" y="64008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650FA05-D087-465C-BA34-6B33DB070200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82819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 1"/>
          <p:cNvSpPr>
            <a:spLocks noGrp="1"/>
          </p:cNvSpPr>
          <p:nvPr>
            <p:ph/>
          </p:nvPr>
        </p:nvSpPr>
        <p:spPr>
          <a:xfrm>
            <a:off x="71438" y="122238"/>
            <a:ext cx="8893175" cy="6330950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6E4A57B7-9AB8-4DB2-83D9-7B6EDF7E2897}" type="datetime1">
              <a:rPr lang="ja-JP" altLang="en-US" smtClean="0">
                <a:solidFill>
                  <a:srgbClr val="000000"/>
                </a:solidFill>
              </a:rPr>
              <a:t>2022/10/10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7010400" y="64008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612F1E6D-D7AA-43BA-9590-284BAC557F40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31832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288" y="122238"/>
            <a:ext cx="7921625" cy="1074737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71438" y="1484313"/>
            <a:ext cx="8893175" cy="4968875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DE82DC0-DC54-44DC-B8DD-54297D71C867}" type="datetime1">
              <a:rPr lang="ja-JP" altLang="en-US" smtClean="0">
                <a:solidFill>
                  <a:srgbClr val="000000"/>
                </a:solidFill>
              </a:rPr>
              <a:t>2022/10/10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7010400" y="64008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B29A37C4-DFB5-4596-9028-19A137F0BCFA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28184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fourObj" preserve="1">
  <p:cSld name="タイトルと 4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sz="quarter"/>
          </p:nvPr>
        </p:nvSpPr>
        <p:spPr>
          <a:xfrm>
            <a:off x="395288" y="122238"/>
            <a:ext cx="7921625" cy="1074737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71438" y="1484313"/>
            <a:ext cx="4370387" cy="2408237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594225" y="1484313"/>
            <a:ext cx="4370388" cy="2408237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71438" y="4044950"/>
            <a:ext cx="4370387" cy="2408238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594225" y="4044950"/>
            <a:ext cx="4370388" cy="2408238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49F597B-FD6F-40D0-9C25-5CA70C4DD131}" type="datetime1">
              <a:rPr lang="ja-JP" altLang="en-US" smtClean="0">
                <a:solidFill>
                  <a:srgbClr val="000000"/>
                </a:solidFill>
              </a:rPr>
              <a:t>2022/10/10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7010400" y="64008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6F196FAB-92DE-49B2-BE53-D9C75EBC648E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5658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288" y="122238"/>
            <a:ext cx="7921625" cy="1074737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71438" y="1484313"/>
            <a:ext cx="4370387" cy="4968875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594225" y="1484313"/>
            <a:ext cx="4370388" cy="2408237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594225" y="4044950"/>
            <a:ext cx="4370388" cy="2408238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5879E5EC-511A-4479-A605-BE9DE6B2272B}" type="datetime1">
              <a:rPr lang="ja-JP" altLang="en-US" smtClean="0">
                <a:solidFill>
                  <a:srgbClr val="000000"/>
                </a:solidFill>
              </a:rPr>
              <a:t>2022/10/10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スライド番号プレースホルダ 7"/>
          <p:cNvSpPr>
            <a:spLocks noGrp="1"/>
          </p:cNvSpPr>
          <p:nvPr>
            <p:ph type="sldNum" sz="quarter" idx="12"/>
          </p:nvPr>
        </p:nvSpPr>
        <p:spPr>
          <a:xfrm>
            <a:off x="7010400" y="64008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08A0F85-7D3A-49AB-9244-1B3B9E98E887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37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5E19F83-ACBB-4C1C-8E3D-915B3379D6AD}" type="datetime1">
              <a:rPr lang="ja-JP" altLang="en-US" smtClean="0">
                <a:solidFill>
                  <a:srgbClr val="000000"/>
                </a:solidFill>
              </a:rPr>
              <a:t>2022/10/10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AF83E2-9D2D-48C8-88BA-0D67AA68B7BF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628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2EA719-8A71-48E6-8F72-F1128B66B84C}" type="datetime1">
              <a:rPr lang="ja-JP" altLang="en-US" smtClean="0">
                <a:solidFill>
                  <a:srgbClr val="000000"/>
                </a:solidFill>
              </a:rPr>
              <a:t>2022/10/10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946338-560D-4270-B771-F885FCD4C816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0749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71438" y="1484313"/>
            <a:ext cx="4370387" cy="4968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94225" y="1484313"/>
            <a:ext cx="4370388" cy="4968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08E739-3549-4E35-A2F5-D766CF5E2E75}" type="datetime1">
              <a:rPr lang="ja-JP" altLang="en-US" smtClean="0">
                <a:solidFill>
                  <a:srgbClr val="000000"/>
                </a:solidFill>
              </a:rPr>
              <a:t>2022/10/10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/>
            </a:lvl1pPr>
          </a:lstStyle>
          <a:p>
            <a:fld id="{9F846B26-A3EB-4286-8CF9-C5310BA9B2A4}" type="slidenum">
              <a:rPr lang="en-US" altLang="ja-JP" smtClean="0">
                <a:solidFill>
                  <a:srgbClr val="000000"/>
                </a:solidFill>
              </a:rPr>
              <a:pPr/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0310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D75DFA-CBBE-482F-9BE6-70534FAE7FC0}" type="datetime1">
              <a:rPr lang="ja-JP" altLang="en-US" smtClean="0">
                <a:solidFill>
                  <a:srgbClr val="000000"/>
                </a:solidFill>
              </a:rPr>
              <a:t>2022/10/10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B03762-EB16-4036-97FC-5F9E776B2FC5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6311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FBE7838-B013-4A46-AA60-50766CE60562}" type="datetime1">
              <a:rPr lang="ja-JP" altLang="en-US" smtClean="0">
                <a:solidFill>
                  <a:srgbClr val="000000"/>
                </a:solidFill>
              </a:rPr>
              <a:t>2022/10/10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C56A1C-AA0B-4FA9-80C1-8E4E0FDF8FCE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354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5361D10-A815-487B-99C4-DAA7D575477A}" type="datetime1">
              <a:rPr lang="ja-JP" altLang="en-US" smtClean="0">
                <a:solidFill>
                  <a:srgbClr val="000000"/>
                </a:solidFill>
              </a:rPr>
              <a:t>2022/10/10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D15610-5F9C-4C87-9369-105102793203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3903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3B56731-EA87-4985-B7E1-E014ADC71ABA}" type="datetime1">
              <a:rPr lang="ja-JP" altLang="en-US" smtClean="0">
                <a:solidFill>
                  <a:srgbClr val="000000"/>
                </a:solidFill>
              </a:rPr>
              <a:t>2022/10/10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96E4ED-2B5E-4407-955B-0824732685E9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1342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CD476CE-E777-4DBC-BEB6-848AD930F8EC}" type="datetime1">
              <a:rPr lang="ja-JP" altLang="en-US" smtClean="0">
                <a:solidFill>
                  <a:srgbClr val="000000"/>
                </a:solidFill>
              </a:rPr>
              <a:t>2022/10/10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9B4220-A858-43F0-AB0A-2AD0F2EC6900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7155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22238"/>
            <a:ext cx="7921625" cy="107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438" y="1484313"/>
            <a:ext cx="8893175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0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8F962E3-BB56-4EC5-B059-5961E872C924}" type="datetime1">
              <a:rPr lang="ja-JP" altLang="en-US" smtClean="0">
                <a:solidFill>
                  <a:srgbClr val="000000"/>
                </a:solidFill>
              </a:rPr>
              <a:t>2022/10/10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0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4008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8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2235A19-E818-4743-9E2E-830F57A959E0}" type="slidenum">
              <a:rPr lang="en-US" altLang="ja-JP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ja-JP" dirty="0">
              <a:solidFill>
                <a:srgbClr val="000000"/>
              </a:solidFill>
            </a:endParaRPr>
          </a:p>
        </p:txBody>
      </p:sp>
      <p:pic>
        <p:nvPicPr>
          <p:cNvPr id="4144" name="Picture 11" descr="CPEHEロゴ"/>
          <p:cNvPicPr>
            <a:picLocks noChangeAspect="1" noChangeArrowheads="1"/>
          </p:cNvPicPr>
          <p:nvPr/>
        </p:nvPicPr>
        <p:blipFill>
          <a:blip r:embed="rId1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496300" y="188913"/>
            <a:ext cx="5397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45" name="Line 49"/>
          <p:cNvSpPr>
            <a:spLocks noChangeShapeType="1"/>
          </p:cNvSpPr>
          <p:nvPr/>
        </p:nvSpPr>
        <p:spPr bwMode="auto">
          <a:xfrm>
            <a:off x="323850" y="1341438"/>
            <a:ext cx="8229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oval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3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0118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Tahoma" pitchFamily="34" charset="0"/>
          <a:ea typeface="ＭＳ Ｐゴシック" pitchFamily="50" charset="-128"/>
        </a:defRPr>
      </a:lvl2pPr>
      <a:lvl3pPr algn="l" rtl="0" fontAlgn="base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Tahoma" pitchFamily="34" charset="0"/>
          <a:ea typeface="ＭＳ Ｐゴシック" pitchFamily="50" charset="-128"/>
        </a:defRPr>
      </a:lvl3pPr>
      <a:lvl4pPr algn="l" rtl="0" fontAlgn="base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Tahoma" pitchFamily="34" charset="0"/>
          <a:ea typeface="ＭＳ Ｐゴシック" pitchFamily="50" charset="-128"/>
        </a:defRPr>
      </a:lvl4pPr>
      <a:lvl5pPr algn="l" rtl="0" fontAlgn="base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Tahoma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Tahoma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Tahoma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Tahoma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600" b="1">
          <a:solidFill>
            <a:schemeClr val="tx2"/>
          </a:solidFill>
          <a:latin typeface="Tahoma" pitchFamily="34" charset="0"/>
          <a:ea typeface="ＭＳ Ｐゴシック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kumimoji="1" sz="2800">
          <a:solidFill>
            <a:schemeClr val="tx1"/>
          </a:solidFill>
          <a:latin typeface="+mn-lt"/>
          <a:ea typeface="+mn-ea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kumimoji="1" sz="2400">
          <a:solidFill>
            <a:schemeClr val="tx1"/>
          </a:solidFill>
          <a:latin typeface="+mn-lt"/>
          <a:ea typeface="+mn-ea"/>
        </a:defRPr>
      </a:lvl3pPr>
      <a:lvl4pPr marL="1166813" indent="-1778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4pPr>
      <a:lvl5pPr marL="1749425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Arial" charset="0"/>
          <a:ea typeface="+mn-ea"/>
        </a:defRPr>
      </a:lvl5pPr>
      <a:lvl6pPr marL="2206625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Arial" charset="0"/>
          <a:ea typeface="+mn-ea"/>
        </a:defRPr>
      </a:lvl6pPr>
      <a:lvl7pPr marL="2663825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Arial" charset="0"/>
          <a:ea typeface="+mn-ea"/>
        </a:defRPr>
      </a:lvl7pPr>
      <a:lvl8pPr marL="3121025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Arial" charset="0"/>
          <a:ea typeface="+mn-ea"/>
        </a:defRPr>
      </a:lvl8pPr>
      <a:lvl9pPr marL="3578225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kumimoji="1" sz="2000">
          <a:solidFill>
            <a:schemeClr val="tx1"/>
          </a:solidFill>
          <a:latin typeface="Arial" charset="0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/>
          <p:nvPr/>
        </p:nvSpPr>
        <p:spPr>
          <a:xfrm>
            <a:off x="2673772" y="2000726"/>
            <a:ext cx="1224076" cy="302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844083">
              <a:defRPr/>
            </a:pPr>
            <a:r>
              <a:rPr lang="ja-JP" altLang="en-US" sz="1363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主張</a:t>
            </a:r>
          </a:p>
        </p:txBody>
      </p:sp>
      <p:cxnSp>
        <p:nvCxnSpPr>
          <p:cNvPr id="31" name="直線矢印コネクタ 30">
            <a:extLst>
              <a:ext uri="{FF2B5EF4-FFF2-40B4-BE49-F238E27FC236}">
                <a16:creationId xmlns:a16="http://schemas.microsoft.com/office/drawing/2014/main" id="{CC8DEA6D-9D42-EA43-86C2-257CD33EAFBD}"/>
              </a:ext>
            </a:extLst>
          </p:cNvPr>
          <p:cNvCxnSpPr>
            <a:cxnSpLocks/>
          </p:cNvCxnSpPr>
          <p:nvPr/>
        </p:nvCxnSpPr>
        <p:spPr>
          <a:xfrm flipH="1" flipV="1">
            <a:off x="2217535" y="2815321"/>
            <a:ext cx="11977" cy="891182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7CA1B16A-0C37-DE4D-8591-EF39E3FB8EEA}"/>
              </a:ext>
            </a:extLst>
          </p:cNvPr>
          <p:cNvSpPr/>
          <p:nvPr/>
        </p:nvSpPr>
        <p:spPr>
          <a:xfrm>
            <a:off x="1719267" y="3435866"/>
            <a:ext cx="1283685" cy="3020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844083">
              <a:defRPr/>
            </a:pPr>
            <a:r>
              <a:rPr lang="ja-JP" altLang="en-US" sz="1363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論拠</a:t>
            </a:r>
            <a:r>
              <a:rPr lang="ja-JP" altLang="en-US" sz="1363" spc="185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</a:t>
            </a:r>
            <a:r>
              <a:rPr lang="ja-JP" altLang="en-US" sz="1363" spc="-85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理由づけ</a:t>
            </a:r>
            <a:endParaRPr lang="en-US" altLang="ja-JP" sz="1662" spc="-85">
              <a:solidFill>
                <a:srgbClr val="0000FF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8" name="直線矢印コネクタ 37">
            <a:extLst>
              <a:ext uri="{FF2B5EF4-FFF2-40B4-BE49-F238E27FC236}">
                <a16:creationId xmlns:a16="http://schemas.microsoft.com/office/drawing/2014/main" id="{E5093810-D57C-E34C-B6E3-1793EA7BFFBE}"/>
              </a:ext>
            </a:extLst>
          </p:cNvPr>
          <p:cNvCxnSpPr>
            <a:cxnSpLocks/>
          </p:cNvCxnSpPr>
          <p:nvPr/>
        </p:nvCxnSpPr>
        <p:spPr>
          <a:xfrm>
            <a:off x="1814127" y="2825521"/>
            <a:ext cx="830769" cy="2981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6BC8E00F-807B-AE47-8549-AC203FAE24FE}"/>
              </a:ext>
            </a:extLst>
          </p:cNvPr>
          <p:cNvSpPr/>
          <p:nvPr/>
        </p:nvSpPr>
        <p:spPr>
          <a:xfrm>
            <a:off x="334684" y="2000725"/>
            <a:ext cx="1091966" cy="3020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844083">
              <a:defRPr/>
            </a:pPr>
            <a:r>
              <a:rPr lang="ja-JP" altLang="en-US" sz="1363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事実・データ</a:t>
            </a:r>
          </a:p>
        </p:txBody>
      </p:sp>
      <p:cxnSp>
        <p:nvCxnSpPr>
          <p:cNvPr id="45" name="直線矢印コネクタ 44">
            <a:extLst>
              <a:ext uri="{FF2B5EF4-FFF2-40B4-BE49-F238E27FC236}">
                <a16:creationId xmlns:a16="http://schemas.microsoft.com/office/drawing/2014/main" id="{E1858B59-5325-4C6A-B692-D592ECFF4F7B}"/>
              </a:ext>
            </a:extLst>
          </p:cNvPr>
          <p:cNvCxnSpPr>
            <a:cxnSpLocks/>
          </p:cNvCxnSpPr>
          <p:nvPr/>
        </p:nvCxnSpPr>
        <p:spPr>
          <a:xfrm flipH="1" flipV="1">
            <a:off x="6990699" y="2839100"/>
            <a:ext cx="11977" cy="891182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矢印コネクタ 47">
            <a:extLst>
              <a:ext uri="{FF2B5EF4-FFF2-40B4-BE49-F238E27FC236}">
                <a16:creationId xmlns:a16="http://schemas.microsoft.com/office/drawing/2014/main" id="{212A507B-4250-41F3-9618-C25DBB72E72C}"/>
              </a:ext>
            </a:extLst>
          </p:cNvPr>
          <p:cNvCxnSpPr>
            <a:cxnSpLocks/>
          </p:cNvCxnSpPr>
          <p:nvPr/>
        </p:nvCxnSpPr>
        <p:spPr>
          <a:xfrm>
            <a:off x="6556536" y="2828502"/>
            <a:ext cx="830769" cy="2981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headEnd type="arrow" w="lg" len="lg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E4E7B0B9-A797-4E8C-A8F9-1CCBA2F81419}"/>
              </a:ext>
            </a:extLst>
          </p:cNvPr>
          <p:cNvSpPr/>
          <p:nvPr/>
        </p:nvSpPr>
        <p:spPr>
          <a:xfrm>
            <a:off x="3015434" y="396464"/>
            <a:ext cx="2857270" cy="302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844083">
              <a:defRPr/>
            </a:pPr>
            <a:r>
              <a:rPr lang="ja-JP" altLang="en-US" sz="1363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問題（リサーチクエスチョン）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6DB2A7E8-9A1D-4550-87C7-ED6D5ADE3DE8}"/>
              </a:ext>
            </a:extLst>
          </p:cNvPr>
          <p:cNvSpPr/>
          <p:nvPr/>
        </p:nvSpPr>
        <p:spPr>
          <a:xfrm>
            <a:off x="7382806" y="1996284"/>
            <a:ext cx="1330910" cy="302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844083">
              <a:defRPr/>
            </a:pPr>
            <a:r>
              <a:rPr lang="ja-JP" altLang="en-US" sz="1363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事実・データ</a:t>
            </a: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EB4346C4-12F5-4C78-8DA4-D6EA6574F356}"/>
              </a:ext>
            </a:extLst>
          </p:cNvPr>
          <p:cNvSpPr/>
          <p:nvPr/>
        </p:nvSpPr>
        <p:spPr>
          <a:xfrm>
            <a:off x="6482648" y="3435866"/>
            <a:ext cx="1283685" cy="3020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844083">
              <a:defRPr/>
            </a:pPr>
            <a:r>
              <a:rPr lang="ja-JP" altLang="en-US" sz="1363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論拠</a:t>
            </a:r>
            <a:r>
              <a:rPr lang="ja-JP" altLang="en-US" sz="1363" spc="185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</a:t>
            </a:r>
            <a:r>
              <a:rPr lang="ja-JP" altLang="en-US" sz="1363" spc="-85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理由づけ</a:t>
            </a:r>
            <a:endParaRPr lang="en-US" altLang="ja-JP" sz="1662" spc="-85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23F8E456-A73C-4279-8F4D-052A15AFA6D2}"/>
              </a:ext>
            </a:extLst>
          </p:cNvPr>
          <p:cNvSpPr/>
          <p:nvPr/>
        </p:nvSpPr>
        <p:spPr>
          <a:xfrm>
            <a:off x="5339726" y="1899772"/>
            <a:ext cx="2027949" cy="372426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defTabSz="844083">
              <a:lnSpc>
                <a:spcPts val="1292"/>
              </a:lnSpc>
              <a:defRPr/>
            </a:pPr>
            <a:r>
              <a:rPr lang="ja-JP" altLang="en-US" sz="1363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対立する主張・</a:t>
            </a:r>
            <a:endParaRPr lang="en-US" altLang="ja-JP" sz="1363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defTabSz="844083">
              <a:lnSpc>
                <a:spcPts val="1292"/>
              </a:lnSpc>
              <a:defRPr/>
            </a:pPr>
            <a:r>
              <a:rPr lang="ja-JP" altLang="en-US" sz="1363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異なる主張</a:t>
            </a:r>
          </a:p>
        </p:txBody>
      </p:sp>
      <p:cxnSp>
        <p:nvCxnSpPr>
          <p:cNvPr id="56" name="直線矢印コネクタ 55">
            <a:extLst>
              <a:ext uri="{FF2B5EF4-FFF2-40B4-BE49-F238E27FC236}">
                <a16:creationId xmlns:a16="http://schemas.microsoft.com/office/drawing/2014/main" id="{57CFE101-3F8F-473A-8511-5C798B47831C}"/>
              </a:ext>
            </a:extLst>
          </p:cNvPr>
          <p:cNvCxnSpPr>
            <a:cxnSpLocks/>
            <a:stCxn id="67" idx="2"/>
          </p:cNvCxnSpPr>
          <p:nvPr/>
        </p:nvCxnSpPr>
        <p:spPr>
          <a:xfrm>
            <a:off x="4614573" y="1697125"/>
            <a:ext cx="725153" cy="537726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olid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B15B47AD-9E92-4F89-8B2C-0B137F316CD3}"/>
              </a:ext>
            </a:extLst>
          </p:cNvPr>
          <p:cNvCxnSpPr>
            <a:cxnSpLocks/>
            <a:stCxn id="67" idx="2"/>
          </p:cNvCxnSpPr>
          <p:nvPr/>
        </p:nvCxnSpPr>
        <p:spPr>
          <a:xfrm flipH="1">
            <a:off x="3761588" y="1697125"/>
            <a:ext cx="852985" cy="569175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olid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矢印コネクタ 39">
            <a:extLst>
              <a:ext uri="{FF2B5EF4-FFF2-40B4-BE49-F238E27FC236}">
                <a16:creationId xmlns:a16="http://schemas.microsoft.com/office/drawing/2014/main" id="{11A8572C-FAE8-1C42-A982-7F7111237CAA}"/>
              </a:ext>
            </a:extLst>
          </p:cNvPr>
          <p:cNvCxnSpPr>
            <a:cxnSpLocks/>
          </p:cNvCxnSpPr>
          <p:nvPr/>
        </p:nvCxnSpPr>
        <p:spPr>
          <a:xfrm flipV="1">
            <a:off x="4181238" y="2764384"/>
            <a:ext cx="839077" cy="2681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headEnd type="arrow"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15B81C60-69ED-854A-913A-4E3762D46D6B}"/>
              </a:ext>
            </a:extLst>
          </p:cNvPr>
          <p:cNvSpPr/>
          <p:nvPr/>
        </p:nvSpPr>
        <p:spPr>
          <a:xfrm>
            <a:off x="3832041" y="3435866"/>
            <a:ext cx="534121" cy="3020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844083">
              <a:defRPr/>
            </a:pPr>
            <a:r>
              <a:rPr lang="ja-JP" altLang="en-US" sz="1363">
                <a:solidFill>
                  <a:srgbClr val="00B05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反駁</a:t>
            </a:r>
            <a:endParaRPr lang="en-US" altLang="ja-JP" sz="1363">
              <a:solidFill>
                <a:srgbClr val="00B05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47" name="直線矢印コネクタ 46">
            <a:extLst>
              <a:ext uri="{FF2B5EF4-FFF2-40B4-BE49-F238E27FC236}">
                <a16:creationId xmlns:a16="http://schemas.microsoft.com/office/drawing/2014/main" id="{41C28ECF-8887-4463-AD38-5DB32B8783FC}"/>
              </a:ext>
            </a:extLst>
          </p:cNvPr>
          <p:cNvCxnSpPr>
            <a:cxnSpLocks/>
          </p:cNvCxnSpPr>
          <p:nvPr/>
        </p:nvCxnSpPr>
        <p:spPr>
          <a:xfrm flipV="1">
            <a:off x="4564255" y="3173832"/>
            <a:ext cx="236413" cy="5937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コネクタ 48">
            <a:extLst>
              <a:ext uri="{FF2B5EF4-FFF2-40B4-BE49-F238E27FC236}">
                <a16:creationId xmlns:a16="http://schemas.microsoft.com/office/drawing/2014/main" id="{6154F513-D406-4945-B967-2902EC35ACE3}"/>
              </a:ext>
            </a:extLst>
          </p:cNvPr>
          <p:cNvCxnSpPr>
            <a:cxnSpLocks/>
          </p:cNvCxnSpPr>
          <p:nvPr/>
        </p:nvCxnSpPr>
        <p:spPr>
          <a:xfrm>
            <a:off x="4576876" y="3168152"/>
            <a:ext cx="0" cy="538579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24CB0184-70FA-48FD-B078-7DC10540E45E}"/>
              </a:ext>
            </a:extLst>
          </p:cNvPr>
          <p:cNvSpPr/>
          <p:nvPr/>
        </p:nvSpPr>
        <p:spPr>
          <a:xfrm>
            <a:off x="175491" y="1858223"/>
            <a:ext cx="4231678" cy="3096000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 defTabSz="844083">
              <a:defRPr/>
            </a:pPr>
            <a:endParaRPr lang="ja-JP" altLang="en-US" sz="3408" kern="10">
              <a:solidFill>
                <a:srgbClr val="FFFFFF"/>
              </a:solidFill>
              <a:latin typeface="メイリオ"/>
              <a:ea typeface="メイリオ"/>
              <a:cs typeface="メイリオ"/>
            </a:endParaRPr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4F7B4AD7-1419-4AA9-95F3-85526937ED28}"/>
              </a:ext>
            </a:extLst>
          </p:cNvPr>
          <p:cNvSpPr/>
          <p:nvPr/>
        </p:nvSpPr>
        <p:spPr>
          <a:xfrm>
            <a:off x="4810413" y="1858223"/>
            <a:ext cx="4195519" cy="30960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 defTabSz="844083">
              <a:defRPr/>
            </a:pPr>
            <a:endParaRPr lang="ja-JP" altLang="en-US" sz="3408" kern="10">
              <a:solidFill>
                <a:srgbClr val="FFFFFF"/>
              </a:solidFill>
              <a:latin typeface="メイリオ"/>
              <a:ea typeface="メイリオ"/>
              <a:cs typeface="メイリオ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E7B3563-8083-4A8F-B09C-C9857D4D42AF}"/>
              </a:ext>
            </a:extLst>
          </p:cNvPr>
          <p:cNvSpPr txBox="1"/>
          <p:nvPr/>
        </p:nvSpPr>
        <p:spPr>
          <a:xfrm>
            <a:off x="2656029" y="2290133"/>
            <a:ext cx="1513834" cy="1155430"/>
          </a:xfrm>
          <a:prstGeom prst="rect">
            <a:avLst/>
          </a:prstGeom>
          <a:noFill/>
          <a:ln w="28575">
            <a:solidFill>
              <a:srgbClr val="0000CC"/>
            </a:solidFill>
          </a:ln>
        </p:spPr>
        <p:txBody>
          <a:bodyPr wrap="square" lIns="66462" tIns="33231" rIns="33231" bIns="0" rtlCol="0" anchor="ctr" anchorCtr="0">
            <a:normAutofit/>
          </a:bodyPr>
          <a:lstStyle/>
          <a:p>
            <a:endParaRPr lang="ja-JP" altLang="en-US" sz="1477" dirty="0"/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C6301F80-DA18-494B-8F33-7712E6302784}"/>
              </a:ext>
            </a:extLst>
          </p:cNvPr>
          <p:cNvSpPr txBox="1"/>
          <p:nvPr/>
        </p:nvSpPr>
        <p:spPr>
          <a:xfrm>
            <a:off x="261562" y="2290133"/>
            <a:ext cx="1544040" cy="1155430"/>
          </a:xfrm>
          <a:prstGeom prst="rect">
            <a:avLst/>
          </a:prstGeom>
          <a:noFill/>
          <a:ln w="28575">
            <a:solidFill>
              <a:srgbClr val="0000CC"/>
            </a:solidFill>
          </a:ln>
        </p:spPr>
        <p:txBody>
          <a:bodyPr wrap="square" lIns="66462" tIns="33231" rIns="33231" bIns="0" rtlCol="0" anchor="ctr" anchorCtr="0">
            <a:normAutofit/>
          </a:bodyPr>
          <a:lstStyle/>
          <a:p>
            <a:pPr algn="just"/>
            <a:endParaRPr lang="ja-JP" altLang="en-US" sz="1477"/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86DB9D7D-A4F5-4243-AD58-E508EC82FAFB}"/>
              </a:ext>
            </a:extLst>
          </p:cNvPr>
          <p:cNvSpPr txBox="1"/>
          <p:nvPr/>
        </p:nvSpPr>
        <p:spPr>
          <a:xfrm>
            <a:off x="5030485" y="2290133"/>
            <a:ext cx="1513834" cy="115543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lIns="66462" tIns="33231" rIns="33231" bIns="0" rtlCol="0" anchor="ctr" anchorCtr="0">
            <a:normAutofit/>
          </a:bodyPr>
          <a:lstStyle/>
          <a:p>
            <a:endParaRPr lang="ja-JP" altLang="en-US" sz="1477" dirty="0"/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4A99B5CA-07AE-4AE7-BB31-49A22B50897B}"/>
              </a:ext>
            </a:extLst>
          </p:cNvPr>
          <p:cNvSpPr txBox="1"/>
          <p:nvPr/>
        </p:nvSpPr>
        <p:spPr>
          <a:xfrm>
            <a:off x="1411397" y="3706503"/>
            <a:ext cx="1665218" cy="1155430"/>
          </a:xfrm>
          <a:prstGeom prst="rect">
            <a:avLst/>
          </a:prstGeom>
          <a:noFill/>
          <a:ln w="28575">
            <a:solidFill>
              <a:srgbClr val="0000CC"/>
            </a:solidFill>
          </a:ln>
        </p:spPr>
        <p:txBody>
          <a:bodyPr wrap="square" lIns="66462" tIns="33231" rIns="33231" bIns="0" rtlCol="0" anchor="ctr" anchorCtr="0">
            <a:normAutofit/>
          </a:bodyPr>
          <a:lstStyle/>
          <a:p>
            <a:endParaRPr lang="ja-JP" altLang="en-US" sz="1477"/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5F187DB9-A17A-41E8-8DB6-FF439FAC2DCE}"/>
              </a:ext>
            </a:extLst>
          </p:cNvPr>
          <p:cNvSpPr txBox="1"/>
          <p:nvPr/>
        </p:nvSpPr>
        <p:spPr>
          <a:xfrm>
            <a:off x="3732661" y="3706503"/>
            <a:ext cx="1665218" cy="1155430"/>
          </a:xfrm>
          <a:prstGeom prst="rect">
            <a:avLst/>
          </a:prstGeom>
          <a:solidFill>
            <a:srgbClr val="FFFFFF">
              <a:alpha val="89804"/>
            </a:srgbClr>
          </a:solidFill>
          <a:ln w="28575">
            <a:solidFill>
              <a:srgbClr val="00B050"/>
            </a:solidFill>
          </a:ln>
        </p:spPr>
        <p:txBody>
          <a:bodyPr wrap="square" lIns="66462" tIns="33231" rIns="33231" bIns="0" rtlCol="0" anchor="ctr" anchorCtr="0">
            <a:normAutofit/>
          </a:bodyPr>
          <a:lstStyle/>
          <a:p>
            <a:endParaRPr lang="ja-JP" altLang="en-US" sz="1477"/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7E04A521-5BAC-4325-B1B2-6214C8988B97}"/>
              </a:ext>
            </a:extLst>
          </p:cNvPr>
          <p:cNvSpPr txBox="1"/>
          <p:nvPr/>
        </p:nvSpPr>
        <p:spPr>
          <a:xfrm>
            <a:off x="3044892" y="688592"/>
            <a:ext cx="3139361" cy="1008533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txBody>
          <a:bodyPr wrap="square" lIns="144000" tIns="0" rIns="33231" bIns="0" rtlCol="0" anchor="ctr">
            <a:normAutofit/>
          </a:bodyPr>
          <a:lstStyle/>
          <a:p>
            <a:pPr algn="just"/>
            <a:r>
              <a:rPr lang="ja-JP" altLang="en-US" sz="1846" dirty="0"/>
              <a:t>ミスコンを廃止する代わりに、どのようなコンテストを実施すればよいだろうか？</a:t>
            </a: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8644FCD9-3095-4DE4-882C-7A446B44E805}"/>
              </a:ext>
            </a:extLst>
          </p:cNvPr>
          <p:cNvSpPr txBox="1"/>
          <p:nvPr/>
        </p:nvSpPr>
        <p:spPr>
          <a:xfrm>
            <a:off x="175491" y="1411009"/>
            <a:ext cx="2592000" cy="360000"/>
          </a:xfrm>
          <a:prstGeom prst="rect">
            <a:avLst/>
          </a:prstGeom>
          <a:solidFill>
            <a:srgbClr val="0000CC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14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ソフィアンズコンテスト実行委員</a:t>
            </a:r>
            <a:endParaRPr lang="en-US" altLang="ja-JP" sz="14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2F51627A-C811-4918-A1BA-2B88CF8FD149}"/>
              </a:ext>
            </a:extLst>
          </p:cNvPr>
          <p:cNvSpPr txBox="1"/>
          <p:nvPr/>
        </p:nvSpPr>
        <p:spPr>
          <a:xfrm>
            <a:off x="6418769" y="1411009"/>
            <a:ext cx="2592000" cy="36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1662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高橋（</a:t>
            </a:r>
            <a:r>
              <a:rPr lang="en-US" altLang="ja-JP" sz="1662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2020</a:t>
            </a:r>
            <a:r>
              <a:rPr lang="ja-JP" altLang="en-US" sz="1662" b="1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endParaRPr lang="en-US" altLang="ja-JP" sz="1662" b="1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E852B3CB-3968-2841-94A7-5B9E6E877B8B}"/>
              </a:ext>
            </a:extLst>
          </p:cNvPr>
          <p:cNvSpPr/>
          <p:nvPr/>
        </p:nvSpPr>
        <p:spPr>
          <a:xfrm>
            <a:off x="7382805" y="2283175"/>
            <a:ext cx="1561698" cy="109661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6462" tIns="23006" rIns="0" bIns="23006" rtlCol="0" anchor="ctr" anchorCtr="0">
            <a:normAutofit/>
          </a:bodyPr>
          <a:lstStyle/>
          <a:p>
            <a:pPr algn="ctr" defTabSz="844083">
              <a:lnSpc>
                <a:spcPts val="2031"/>
              </a:lnSpc>
              <a:defRPr/>
            </a:pPr>
            <a:endParaRPr lang="en-US" altLang="ja-JP" sz="1292" spc="-37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9" name="正方形/長方形 68">
            <a:extLst>
              <a:ext uri="{FF2B5EF4-FFF2-40B4-BE49-F238E27FC236}">
                <a16:creationId xmlns:a16="http://schemas.microsoft.com/office/drawing/2014/main" id="{E43BDB2A-7409-D348-B846-E25E56616EAB}"/>
              </a:ext>
            </a:extLst>
          </p:cNvPr>
          <p:cNvSpPr/>
          <p:nvPr/>
        </p:nvSpPr>
        <p:spPr>
          <a:xfrm>
            <a:off x="6254392" y="3737899"/>
            <a:ext cx="1561698" cy="109661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6462" tIns="23006" rIns="0" bIns="23006" rtlCol="0" anchor="ctr" anchorCtr="0">
            <a:normAutofit/>
          </a:bodyPr>
          <a:lstStyle/>
          <a:p>
            <a:pPr algn="ctr" defTabSz="844083">
              <a:lnSpc>
                <a:spcPts val="2031"/>
              </a:lnSpc>
              <a:defRPr/>
            </a:pPr>
            <a:endParaRPr lang="en-US" altLang="ja-JP" sz="1292" spc="-37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632BB2E-6F6B-43F0-DF1F-64ED69894D35}"/>
              </a:ext>
            </a:extLst>
          </p:cNvPr>
          <p:cNvSpPr/>
          <p:nvPr/>
        </p:nvSpPr>
        <p:spPr>
          <a:xfrm>
            <a:off x="4146386" y="4957785"/>
            <a:ext cx="1031250" cy="272476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 defTabSz="844083">
              <a:defRPr/>
            </a:pPr>
            <a:r>
              <a:rPr lang="ja-JP" altLang="en-US" sz="1363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結</a:t>
            </a:r>
            <a:r>
              <a:rPr lang="ja-JP" altLang="en-US" sz="1363" spc="277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論</a:t>
            </a:r>
            <a:r>
              <a:rPr lang="ja-JP" altLang="en-US" sz="1363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・提言</a:t>
            </a:r>
          </a:p>
        </p:txBody>
      </p:sp>
      <p:cxnSp>
        <p:nvCxnSpPr>
          <p:cNvPr id="8" name="直線矢印コネクタ 7">
            <a:extLst>
              <a:ext uri="{FF2B5EF4-FFF2-40B4-BE49-F238E27FC236}">
                <a16:creationId xmlns:a16="http://schemas.microsoft.com/office/drawing/2014/main" id="{72488EFD-C578-ECE4-46F6-7967A3D0C7F7}"/>
              </a:ext>
            </a:extLst>
          </p:cNvPr>
          <p:cNvCxnSpPr>
            <a:cxnSpLocks/>
          </p:cNvCxnSpPr>
          <p:nvPr/>
        </p:nvCxnSpPr>
        <p:spPr>
          <a:xfrm>
            <a:off x="2206843" y="5832162"/>
            <a:ext cx="664615" cy="0"/>
          </a:xfrm>
          <a:prstGeom prst="straightConnector1">
            <a:avLst/>
          </a:prstGeom>
          <a:ln w="38100">
            <a:solidFill>
              <a:srgbClr val="0000FF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DACCB310-3006-D108-58BC-782B99A91D66}"/>
              </a:ext>
            </a:extLst>
          </p:cNvPr>
          <p:cNvCxnSpPr>
            <a:cxnSpLocks/>
          </p:cNvCxnSpPr>
          <p:nvPr/>
        </p:nvCxnSpPr>
        <p:spPr>
          <a:xfrm>
            <a:off x="2215829" y="4944048"/>
            <a:ext cx="0" cy="897231"/>
          </a:xfrm>
          <a:prstGeom prst="line">
            <a:avLst/>
          </a:prstGeom>
          <a:ln w="38100">
            <a:solidFill>
              <a:srgbClr val="0000FF"/>
            </a:solidFill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31BF9EB4-FE4B-5A67-3291-1CF74C736D3A}"/>
              </a:ext>
            </a:extLst>
          </p:cNvPr>
          <p:cNvCxnSpPr>
            <a:cxnSpLocks/>
          </p:cNvCxnSpPr>
          <p:nvPr/>
        </p:nvCxnSpPr>
        <p:spPr>
          <a:xfrm>
            <a:off x="7008754" y="4938314"/>
            <a:ext cx="0" cy="897231"/>
          </a:xfrm>
          <a:prstGeom prst="line">
            <a:avLst/>
          </a:prstGeom>
          <a:ln w="38100">
            <a:solidFill>
              <a:srgbClr val="FF0000"/>
            </a:solidFill>
            <a:prstDash val="sysDash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矢印コネクタ 10">
            <a:extLst>
              <a:ext uri="{FF2B5EF4-FFF2-40B4-BE49-F238E27FC236}">
                <a16:creationId xmlns:a16="http://schemas.microsoft.com/office/drawing/2014/main" id="{13288DFE-654D-F114-5F48-35D943B5308E}"/>
              </a:ext>
            </a:extLst>
          </p:cNvPr>
          <p:cNvCxnSpPr>
            <a:cxnSpLocks/>
          </p:cNvCxnSpPr>
          <p:nvPr/>
        </p:nvCxnSpPr>
        <p:spPr>
          <a:xfrm>
            <a:off x="6360725" y="5832162"/>
            <a:ext cx="664615" cy="0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headEnd type="arrow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995B2D4-865F-60DE-7512-CA935D54C1F3}"/>
              </a:ext>
            </a:extLst>
          </p:cNvPr>
          <p:cNvSpPr txBox="1"/>
          <p:nvPr/>
        </p:nvSpPr>
        <p:spPr>
          <a:xfrm>
            <a:off x="2885209" y="5233145"/>
            <a:ext cx="3453296" cy="1535644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txBody>
          <a:bodyPr wrap="square" lIns="99692" tIns="99692" rIns="33231" bIns="0" rtlCol="0" anchor="ctr" anchorCtr="0">
            <a:normAutofit/>
          </a:bodyPr>
          <a:lstStyle>
            <a:defPPr>
              <a:defRPr lang="ja-JP"/>
            </a:defPPr>
            <a:lvl1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spc="-4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>
              <a:lnSpc>
                <a:spcPct val="120000"/>
              </a:lnSpc>
            </a:pPr>
            <a:endParaRPr lang="ja-JP" altLang="en-US" sz="1846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264465"/>
      </p:ext>
    </p:extLst>
  </p:cSld>
  <p:clrMapOvr>
    <a:masterClrMapping/>
  </p:clrMapOvr>
</p:sld>
</file>

<file path=ppt/theme/theme1.xml><?xml version="1.0" encoding="utf-8"?>
<a:theme xmlns:a="http://schemas.openxmlformats.org/drawingml/2006/main" name="21_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Tahoma"/>
        <a:ea typeface="ＭＳ Ｐゴシック"/>
        <a:cs typeface=""/>
      </a:majorFont>
      <a:minorFont>
        <a:latin typeface="Tahom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 cap="flat" cmpd="sng" algn="ctr">
          <a:solidFill>
            <a:srgbClr val="969696"/>
          </a:solidFill>
          <a:prstDash val="solid"/>
          <a:round/>
          <a:headEnd type="none" w="lg" len="lg"/>
          <a:tailEnd type="none" w="lg" len="lg"/>
        </a:ln>
        <a:effectLst/>
      </a:spPr>
      <a:bodyPr vert="horz" wrap="square" lIns="90000" tIns="46800" rIns="90000" bIns="4680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969696"/>
          </a:solidFill>
          <a:prstDash val="solid"/>
          <a:round/>
          <a:headEnd type="none" w="lg" len="lg"/>
          <a:tailEnd type="stealth" w="lg" len="lg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ＭＳ Ｐゴシック" pitchFamily="50" charset="-128"/>
          </a:defRPr>
        </a:defPPr>
      </a:lstStyle>
    </a:lnDef>
    <a:txDef>
      <a:spPr>
        <a:noFill/>
        <a:ln w="28575">
          <a:noFill/>
        </a:ln>
      </a:spPr>
      <a:bodyPr wrap="square" lIns="36000" tIns="36000" rIns="36000" bIns="36000" rtlCol="0">
        <a:noAutofit/>
      </a:bodyPr>
      <a:lstStyle>
        <a:defPPr>
          <a:defRPr kumimoji="1" dirty="0" smtClean="0"/>
        </a:defPPr>
      </a:lstStyle>
    </a:tx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32215</TotalTime>
  <Words>66</Words>
  <Application>Microsoft Office PowerPoint</Application>
  <PresentationFormat>画面に合わせる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ＭＳ Ｐゴシック</vt:lpstr>
      <vt:lpstr>ＭＳ ゴシック</vt:lpstr>
      <vt:lpstr>メイリオ</vt:lpstr>
      <vt:lpstr>游ゴシック</vt:lpstr>
      <vt:lpstr>Arial</vt:lpstr>
      <vt:lpstr>Calibri</vt:lpstr>
      <vt:lpstr>Tahoma</vt:lpstr>
      <vt:lpstr>Wingdings</vt:lpstr>
      <vt:lpstr>21_Network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KM</dc:creator>
  <cp:lastModifiedBy>前田 秀樹</cp:lastModifiedBy>
  <cp:revision>270</cp:revision>
  <dcterms:created xsi:type="dcterms:W3CDTF">2019-11-25T01:14:03Z</dcterms:created>
  <dcterms:modified xsi:type="dcterms:W3CDTF">2022-10-09T20:35:48Z</dcterms:modified>
</cp:coreProperties>
</file>