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3" r:id="rId1"/>
  </p:sldMasterIdLst>
  <p:notesMasterIdLst>
    <p:notesMasterId r:id="rId3"/>
  </p:notesMasterIdLst>
  <p:sldIdLst>
    <p:sldId id="2644"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10" autoAdjust="0"/>
    <p:restoredTop sz="94705" autoAdjust="0"/>
  </p:normalViewPr>
  <p:slideViewPr>
    <p:cSldViewPr snapToGrid="0">
      <p:cViewPr varScale="1">
        <p:scale>
          <a:sx n="104" d="100"/>
          <a:sy n="104" d="100"/>
        </p:scale>
        <p:origin x="192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D7A532-B328-4306-A1AB-DAA318C65F65}" type="datetimeFigureOut">
              <a:rPr kumimoji="1" lang="ja-JP" altLang="en-US" smtClean="0"/>
              <a:t>2023/2/15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2AA9E-3F65-45E3-9191-AC41501A6E34}" type="slidenum">
              <a:rPr kumimoji="1" lang="ja-JP" altLang="en-US" smtClean="0"/>
              <a:t>‹#›</a:t>
            </a:fld>
            <a:endParaRPr kumimoji="1" lang="ja-JP" altLang="en-US"/>
          </a:p>
        </p:txBody>
      </p:sp>
    </p:spTree>
    <p:extLst>
      <p:ext uri="{BB962C8B-B14F-4D97-AF65-F5344CB8AC3E}">
        <p14:creationId xmlns:p14="http://schemas.microsoft.com/office/powerpoint/2010/main" val="2968642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ctr" defTabSz="914455" rtl="0" eaLnBrk="1" fontAlgn="auto" latinLnBrk="0" hangingPunct="1">
              <a:lnSpc>
                <a:spcPct val="100000"/>
              </a:lnSpc>
              <a:spcBef>
                <a:spcPts val="0"/>
              </a:spcBef>
              <a:spcAft>
                <a:spcPts val="0"/>
              </a:spcAft>
              <a:buClrTx/>
              <a:buSzTx/>
              <a:buFontTx/>
              <a:buNone/>
              <a:tabLst/>
              <a:defRPr/>
            </a:pPr>
            <a:r>
              <a:rPr lang="ja-JP" altLang="en-US" sz="1100" b="1"/>
              <a:t>図</a:t>
            </a:r>
            <a:r>
              <a:rPr lang="en-US" altLang="ja-JP" sz="1100" b="1" dirty="0"/>
              <a:t>9.1.2</a:t>
            </a:r>
            <a:r>
              <a:rPr lang="ja-JP" altLang="en-US" sz="1100" b="1"/>
              <a:t>　探究チャートのポイント（</a:t>
            </a:r>
            <a:r>
              <a:rPr lang="en-US" altLang="ja-JP" sz="1100" b="1" dirty="0"/>
              <a:t>ver4.</a:t>
            </a:r>
            <a:r>
              <a:rPr lang="ja-JP" altLang="en-US" sz="1100" b="1"/>
              <a:t>：インタビュー・アンケート調査用）</a:t>
            </a:r>
            <a:endParaRPr lang="en-US" altLang="ja-JP" sz="1100" b="1" dirty="0"/>
          </a:p>
          <a:p>
            <a:pPr defTabSz="914455">
              <a:defRPr/>
            </a:pPr>
            <a:endParaRPr lang="en-US" altLang="ja-JP" sz="1100" dirty="0"/>
          </a:p>
        </p:txBody>
      </p:sp>
      <p:sp>
        <p:nvSpPr>
          <p:cNvPr id="4" name="スライド番号プレースホルダー 3"/>
          <p:cNvSpPr>
            <a:spLocks noGrp="1"/>
          </p:cNvSpPr>
          <p:nvPr>
            <p:ph type="sldNum" sz="quarter" idx="5"/>
          </p:nvPr>
        </p:nvSpPr>
        <p:spPr/>
        <p:txBody>
          <a:bodyPr/>
          <a:lstStyle/>
          <a:p>
            <a:pPr defTabSz="914455">
              <a:defRPr/>
            </a:pPr>
            <a:fld id="{59571069-2004-6C44-99A6-4564AD33122B}" type="slidenum">
              <a:rPr lang="ja-JP" altLang="en-US" sz="1300">
                <a:solidFill>
                  <a:prstClr val="black"/>
                </a:solidFill>
                <a:latin typeface="游ゴシック" panose="020F0502020204030204"/>
                <a:ea typeface="游ゴシック" panose="020B0400000000000000" pitchFamily="50" charset="-128"/>
              </a:rPr>
              <a:pPr defTabSz="914455">
                <a:defRPr/>
              </a:pPr>
              <a:t>1</a:t>
            </a:fld>
            <a:endParaRPr lang="ja-JP" altLang="en-US" sz="1300">
              <a:solidFill>
                <a:prstClr val="black"/>
              </a:solidFill>
              <a:latin typeface="游ゴシック" panose="020F0502020204030204"/>
              <a:ea typeface="游ゴシック" panose="020B0400000000000000" pitchFamily="50" charset="-128"/>
            </a:endParaRPr>
          </a:p>
        </p:txBody>
      </p:sp>
      <p:sp>
        <p:nvSpPr>
          <p:cNvPr id="5" name="日付プレースホルダー 4">
            <a:extLst>
              <a:ext uri="{FF2B5EF4-FFF2-40B4-BE49-F238E27FC236}">
                <a16:creationId xmlns:a16="http://schemas.microsoft.com/office/drawing/2014/main" id="{1EEB2B71-9DBC-4D76-A52A-987A7AF808A5}"/>
              </a:ext>
            </a:extLst>
          </p:cNvPr>
          <p:cNvSpPr>
            <a:spLocks noGrp="1"/>
          </p:cNvSpPr>
          <p:nvPr>
            <p:ph type="dt" idx="1"/>
          </p:nvPr>
        </p:nvSpPr>
        <p:spPr/>
        <p:txBody>
          <a:bodyPr/>
          <a:lstStyle/>
          <a:p>
            <a:r>
              <a:rPr kumimoji="1" lang="en-US" altLang="ja-JP"/>
              <a:t>2020/1/14</a:t>
            </a:r>
            <a:endParaRPr kumimoji="1" lang="ja-JP" altLang="en-US"/>
          </a:p>
        </p:txBody>
      </p:sp>
    </p:spTree>
    <p:extLst>
      <p:ext uri="{BB962C8B-B14F-4D97-AF65-F5344CB8AC3E}">
        <p14:creationId xmlns:p14="http://schemas.microsoft.com/office/powerpoint/2010/main" val="199234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C2971D8-5B5B-468D-92A9-3916C7E79D09}"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64405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99FCBE-9621-4311-A5A3-01F115691936}"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651418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6AE984B-CC2E-4F9F-A6BC-5C5ABE6A5F95}"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3749026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12"/>
          </p:nvPr>
        </p:nvSpPr>
        <p:spPr>
          <a:xfrm>
            <a:off x="35496" y="6337126"/>
            <a:ext cx="827112" cy="476250"/>
          </a:xfrm>
          <a:prstGeom prst="rect">
            <a:avLst/>
          </a:prstGeom>
        </p:spPr>
        <p:txBody>
          <a:bodyPr/>
          <a:lstStyle>
            <a:lvl1pPr>
              <a:defRPr sz="2585"/>
            </a:lvl1pPr>
          </a:lstStyle>
          <a:p>
            <a:fld id="{C0DCCD16-983A-4959-85E0-3737C8C5F6D6}" type="slidenum">
              <a:rPr lang="en-US" altLang="ja-JP" smtClean="0"/>
              <a:pPr/>
              <a:t>‹#›</a:t>
            </a:fld>
            <a:endParaRPr lang="en-US" altLang="ja-JP"/>
          </a:p>
        </p:txBody>
      </p:sp>
    </p:spTree>
    <p:extLst>
      <p:ext uri="{BB962C8B-B14F-4D97-AF65-F5344CB8AC3E}">
        <p14:creationId xmlns:p14="http://schemas.microsoft.com/office/powerpoint/2010/main" val="2195895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2C3DADA-0AB1-4FBF-999F-43A0389BF9D4}"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324620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692"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C3338FD-AE41-405D-888B-A7124D124A8A}"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410182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281B71-5D55-4AD7-AA2B-F27B1AA3DAF4}" type="datetime1">
              <a:rPr kumimoji="1" lang="ja-JP" altLang="en-US" smtClean="0"/>
              <a:t>2023/2/15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49117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653E9D5-B81A-4638-A817-1956D5B53D69}" type="datetime1">
              <a:rPr kumimoji="1" lang="ja-JP" altLang="en-US" smtClean="0"/>
              <a:t>2023/2/15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175878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C94451C-D53C-42DA-B482-9A7C43497E7A}" type="datetime1">
              <a:rPr kumimoji="1" lang="ja-JP" altLang="en-US" smtClean="0"/>
              <a:t>2023/2/15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211759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9B8318-F04E-4668-86AF-C384B6F56B8A}" type="datetime1">
              <a:rPr kumimoji="1" lang="ja-JP" altLang="en-US" smtClean="0"/>
              <a:t>2023/2/15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3119278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184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2"/>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E8FE98-5F42-451E-8264-90F412BA8638}" type="datetime1">
              <a:rPr kumimoji="1" lang="ja-JP" altLang="en-US" smtClean="0"/>
              <a:t>2023/2/15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1815342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4943C17-9EA8-4D73-8829-CA1D969D3E62}" type="datetime1">
              <a:rPr kumimoji="1" lang="ja-JP" altLang="en-US" smtClean="0"/>
              <a:t>2023/2/15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15881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8C37555D-F0F5-4CC6-856D-0E3A0379B0C0}" type="datetime1">
              <a:rPr kumimoji="1" lang="ja-JP" altLang="en-US" smtClean="0"/>
              <a:t>2023/2/15</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61882363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hf sldNum="0" hdr="0" ftr="0" dt="0"/>
  <p:txStyles>
    <p:titleStyle>
      <a:lvl1pPr algn="ctr" defTabSz="844083" rtl="0" eaLnBrk="1" latinLnBrk="0" hangingPunct="1">
        <a:spcBef>
          <a:spcPct val="0"/>
        </a:spcBef>
        <a:buNone/>
        <a:defRPr kumimoji="1" sz="4062" kern="1200">
          <a:solidFill>
            <a:schemeClr val="tx1"/>
          </a:solidFill>
          <a:latin typeface="+mj-lt"/>
          <a:ea typeface="+mj-ea"/>
          <a:cs typeface="+mj-cs"/>
        </a:defRPr>
      </a:lvl1pPr>
    </p:titleStyle>
    <p:bodyStyle>
      <a:lvl1pPr marL="316531" indent="-316531" algn="l" defTabSz="844083" rtl="0" eaLnBrk="1" latinLnBrk="0" hangingPunct="1">
        <a:spcBef>
          <a:spcPct val="20000"/>
        </a:spcBef>
        <a:buFont typeface="Arial" panose="020B0604020202020204" pitchFamily="34" charset="0"/>
        <a:buChar char="•"/>
        <a:defRPr kumimoji="1" sz="2954" kern="1200">
          <a:solidFill>
            <a:schemeClr val="tx1"/>
          </a:solidFill>
          <a:latin typeface="+mn-lt"/>
          <a:ea typeface="+mn-ea"/>
          <a:cs typeface="+mn-cs"/>
        </a:defRPr>
      </a:lvl1pPr>
      <a:lvl2pPr marL="685817" indent="-263776" algn="l" defTabSz="844083" rtl="0" eaLnBrk="1" latinLnBrk="0" hangingPunct="1">
        <a:spcBef>
          <a:spcPct val="20000"/>
        </a:spcBef>
        <a:buFont typeface="Arial" panose="020B0604020202020204" pitchFamily="34" charset="0"/>
        <a:buChar char="–"/>
        <a:defRPr kumimoji="1" sz="2585" kern="1200">
          <a:solidFill>
            <a:schemeClr val="tx1"/>
          </a:solidFill>
          <a:latin typeface="+mn-lt"/>
          <a:ea typeface="+mn-ea"/>
          <a:cs typeface="+mn-cs"/>
        </a:defRPr>
      </a:lvl2pPr>
      <a:lvl3pPr marL="1055103" indent="-211021" algn="l" defTabSz="844083"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3pPr>
      <a:lvl4pPr marL="1477145"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4pPr>
      <a:lvl5pPr marL="1899186"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5pPr>
      <a:lvl6pPr marL="2321227"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矢印コネクタ 4">
            <a:extLst>
              <a:ext uri="{FF2B5EF4-FFF2-40B4-BE49-F238E27FC236}">
                <a16:creationId xmlns:a16="http://schemas.microsoft.com/office/drawing/2014/main" id="{D4D3A46D-0D86-E8B9-C29A-98FDF9ED1B73}"/>
              </a:ext>
            </a:extLst>
          </p:cNvPr>
          <p:cNvCxnSpPr>
            <a:cxnSpLocks/>
          </p:cNvCxnSpPr>
          <p:nvPr/>
        </p:nvCxnSpPr>
        <p:spPr>
          <a:xfrm>
            <a:off x="4579597" y="2990081"/>
            <a:ext cx="234645" cy="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3115278" y="654417"/>
            <a:ext cx="2930020" cy="954700"/>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①</a:t>
            </a:r>
          </a:p>
        </p:txBody>
      </p:sp>
      <p:sp>
        <p:nvSpPr>
          <p:cNvPr id="42" name="正方形/長方形 41">
            <a:extLst>
              <a:ext uri="{FF2B5EF4-FFF2-40B4-BE49-F238E27FC236}">
                <a16:creationId xmlns:a16="http://schemas.microsoft.com/office/drawing/2014/main" id="{A87FDFD2-AAD5-4777-AA56-8FE451543E06}"/>
              </a:ext>
            </a:extLst>
          </p:cNvPr>
          <p:cNvSpPr/>
          <p:nvPr/>
        </p:nvSpPr>
        <p:spPr>
          <a:xfrm>
            <a:off x="7186549" y="2056061"/>
            <a:ext cx="1380355" cy="101226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⑧</a:t>
            </a:r>
          </a:p>
        </p:txBody>
      </p:sp>
      <p:cxnSp>
        <p:nvCxnSpPr>
          <p:cNvPr id="45" name="直線矢印コネクタ 44">
            <a:extLst>
              <a:ext uri="{FF2B5EF4-FFF2-40B4-BE49-F238E27FC236}">
                <a16:creationId xmlns:a16="http://schemas.microsoft.com/office/drawing/2014/main" id="{E1858B59-5325-4C6A-B692-D592ECFF4F7B}"/>
              </a:ext>
            </a:extLst>
          </p:cNvPr>
          <p:cNvCxnSpPr>
            <a:cxnSpLocks/>
          </p:cNvCxnSpPr>
          <p:nvPr/>
        </p:nvCxnSpPr>
        <p:spPr>
          <a:xfrm flipV="1">
            <a:off x="6805905" y="2658105"/>
            <a:ext cx="2556" cy="81009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46" name="正方形/長方形 45">
            <a:extLst>
              <a:ext uri="{FF2B5EF4-FFF2-40B4-BE49-F238E27FC236}">
                <a16:creationId xmlns:a16="http://schemas.microsoft.com/office/drawing/2014/main" id="{44DE9419-FF64-4B1C-B08D-A8AD7584FA62}"/>
              </a:ext>
            </a:extLst>
          </p:cNvPr>
          <p:cNvSpPr/>
          <p:nvPr/>
        </p:nvSpPr>
        <p:spPr>
          <a:xfrm>
            <a:off x="6041597" y="3479023"/>
            <a:ext cx="1528615" cy="99692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dirty="0">
                <a:solidFill>
                  <a:prstClr val="black"/>
                </a:solidFill>
                <a:latin typeface="ＭＳ Ｐゴシック" panose="020B0600070205080204" pitchFamily="50" charset="-128"/>
                <a:ea typeface="ＭＳ Ｐゴシック" panose="020B0600070205080204" pitchFamily="50" charset="-128"/>
              </a:rPr>
              <a:t>⑨</a:t>
            </a:r>
          </a:p>
        </p:txBody>
      </p:sp>
      <p:cxnSp>
        <p:nvCxnSpPr>
          <p:cNvPr id="48" name="直線矢印コネクタ 47">
            <a:extLst>
              <a:ext uri="{FF2B5EF4-FFF2-40B4-BE49-F238E27FC236}">
                <a16:creationId xmlns:a16="http://schemas.microsoft.com/office/drawing/2014/main" id="{212A507B-4250-41F3-9618-C25DBB72E72C}"/>
              </a:ext>
            </a:extLst>
          </p:cNvPr>
          <p:cNvCxnSpPr>
            <a:cxnSpLocks/>
          </p:cNvCxnSpPr>
          <p:nvPr/>
        </p:nvCxnSpPr>
        <p:spPr>
          <a:xfrm>
            <a:off x="6401675" y="2645688"/>
            <a:ext cx="774533" cy="2752"/>
          </a:xfrm>
          <a:prstGeom prst="straightConnector1">
            <a:avLst/>
          </a:prstGeom>
          <a:ln w="28575">
            <a:solidFill>
              <a:schemeClr val="bg1">
                <a:lumMod val="50000"/>
              </a:schemeClr>
            </a:solidFill>
            <a:headEnd type="arrow" w="lg" len="lg"/>
            <a:tailEnd type="none" w="med" len="med"/>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E4E7B0B9-A797-4E8C-A8F9-1CCBA2F81419}"/>
              </a:ext>
            </a:extLst>
          </p:cNvPr>
          <p:cNvSpPr/>
          <p:nvPr/>
        </p:nvSpPr>
        <p:spPr>
          <a:xfrm>
            <a:off x="3100282" y="394360"/>
            <a:ext cx="2637480" cy="285912"/>
          </a:xfrm>
          <a:prstGeom prst="rect">
            <a:avLst/>
          </a:prstGeom>
        </p:spPr>
        <p:txBody>
          <a:bodyPr wrap="square">
            <a:spAutoFit/>
          </a:bodyPr>
          <a:lstStyle/>
          <a:p>
            <a:pPr defTabSz="844083">
              <a:defRPr/>
            </a:pPr>
            <a:r>
              <a:rPr lang="ja-JP" altLang="en-US" sz="1258" dirty="0">
                <a:solidFill>
                  <a:prstClr val="black"/>
                </a:solidFill>
                <a:latin typeface="ＭＳ Ｐゴシック" panose="020B0600070205080204" pitchFamily="50" charset="-128"/>
                <a:ea typeface="ＭＳ Ｐゴシック" panose="020B0600070205080204" pitchFamily="50" charset="-128"/>
              </a:rPr>
              <a:t>問題（リサーチクエスチョン）</a:t>
            </a:r>
          </a:p>
        </p:txBody>
      </p:sp>
      <p:sp>
        <p:nvSpPr>
          <p:cNvPr id="51" name="正方形/長方形 50">
            <a:extLst>
              <a:ext uri="{FF2B5EF4-FFF2-40B4-BE49-F238E27FC236}">
                <a16:creationId xmlns:a16="http://schemas.microsoft.com/office/drawing/2014/main" id="{6DB2A7E8-9A1D-4550-87C7-ED6D5ADE3DE8}"/>
              </a:ext>
            </a:extLst>
          </p:cNvPr>
          <p:cNvSpPr/>
          <p:nvPr/>
        </p:nvSpPr>
        <p:spPr>
          <a:xfrm>
            <a:off x="7131703" y="1791237"/>
            <a:ext cx="1228532" cy="285912"/>
          </a:xfrm>
          <a:prstGeom prst="rect">
            <a:avLst/>
          </a:prstGeom>
        </p:spPr>
        <p:txBody>
          <a:bodyPr wrap="square">
            <a:spAutoFit/>
          </a:bodyPr>
          <a:lstStyle/>
          <a:p>
            <a:pPr defTabSz="779173">
              <a:defRPr/>
            </a:pPr>
            <a:r>
              <a:rPr lang="ja-JP" altLang="en-US" sz="1258">
                <a:solidFill>
                  <a:srgbClr val="FF0000"/>
                </a:solidFill>
                <a:latin typeface="ＭＳ Ｐゴシック" panose="020B0600070205080204" pitchFamily="50" charset="-128"/>
                <a:ea typeface="ＭＳ Ｐゴシック" panose="020B0600070205080204" pitchFamily="50" charset="-128"/>
              </a:rPr>
              <a:t>事実・データ</a:t>
            </a:r>
          </a:p>
        </p:txBody>
      </p:sp>
      <p:sp>
        <p:nvSpPr>
          <p:cNvPr id="52" name="正方形/長方形 51">
            <a:extLst>
              <a:ext uri="{FF2B5EF4-FFF2-40B4-BE49-F238E27FC236}">
                <a16:creationId xmlns:a16="http://schemas.microsoft.com/office/drawing/2014/main" id="{EB4346C4-12F5-4C78-8DA4-D6EA6574F356}"/>
              </a:ext>
            </a:extLst>
          </p:cNvPr>
          <p:cNvSpPr/>
          <p:nvPr/>
        </p:nvSpPr>
        <p:spPr>
          <a:xfrm>
            <a:off x="6322807" y="3208006"/>
            <a:ext cx="1200521" cy="285912"/>
          </a:xfrm>
          <a:prstGeom prst="rect">
            <a:avLst/>
          </a:prstGeom>
        </p:spPr>
        <p:txBody>
          <a:bodyPr wrap="none">
            <a:spAutoFit/>
          </a:bodyPr>
          <a:lstStyle/>
          <a:p>
            <a:pPr defTabSz="779173">
              <a:defRPr/>
            </a:pPr>
            <a:r>
              <a:rPr lang="ja-JP" altLang="en-US" sz="1258">
                <a:solidFill>
                  <a:srgbClr val="FF0000"/>
                </a:solidFill>
                <a:latin typeface="ＭＳ Ｐゴシック" panose="020B0600070205080204" pitchFamily="50" charset="-128"/>
                <a:ea typeface="ＭＳ Ｐゴシック" panose="020B0600070205080204" pitchFamily="50" charset="-128"/>
              </a:rPr>
              <a:t>論拠</a:t>
            </a:r>
            <a:r>
              <a:rPr lang="ja-JP" altLang="en-US" sz="1258" spc="171">
                <a:solidFill>
                  <a:srgbClr val="FF0000"/>
                </a:solidFill>
                <a:latin typeface="ＭＳ Ｐゴシック" panose="020B0600070205080204" pitchFamily="50" charset="-128"/>
                <a:ea typeface="ＭＳ Ｐゴシック" panose="020B0600070205080204" pitchFamily="50" charset="-128"/>
              </a:rPr>
              <a:t>・</a:t>
            </a:r>
            <a:r>
              <a:rPr lang="ja-JP" altLang="en-US" sz="1258" spc="-78">
                <a:solidFill>
                  <a:srgbClr val="FF0000"/>
                </a:solidFill>
                <a:latin typeface="ＭＳ Ｐゴシック" panose="020B0600070205080204" pitchFamily="50" charset="-128"/>
                <a:ea typeface="ＭＳ Ｐゴシック" panose="020B0600070205080204" pitchFamily="50" charset="-128"/>
              </a:rPr>
              <a:t>理由づけ</a:t>
            </a:r>
            <a:endParaRPr lang="en-US" altLang="ja-JP" sz="1534" spc="-78">
              <a:solidFill>
                <a:srgbClr val="FF0000"/>
              </a:solidFill>
              <a:latin typeface="ＭＳ Ｐゴシック" panose="020B0600070205080204" pitchFamily="50" charset="-128"/>
              <a:ea typeface="ＭＳ Ｐゴシック" panose="020B0600070205080204" pitchFamily="50" charset="-128"/>
            </a:endParaRPr>
          </a:p>
        </p:txBody>
      </p:sp>
      <p:sp>
        <p:nvSpPr>
          <p:cNvPr id="53" name="正方形/長方形 52">
            <a:extLst>
              <a:ext uri="{FF2B5EF4-FFF2-40B4-BE49-F238E27FC236}">
                <a16:creationId xmlns:a16="http://schemas.microsoft.com/office/drawing/2014/main" id="{23F8E456-A73C-4279-8F4D-052A15AFA6D2}"/>
              </a:ext>
            </a:extLst>
          </p:cNvPr>
          <p:cNvSpPr/>
          <p:nvPr/>
        </p:nvSpPr>
        <p:spPr>
          <a:xfrm>
            <a:off x="5245783" y="1647225"/>
            <a:ext cx="1677565" cy="397446"/>
          </a:xfrm>
          <a:prstGeom prst="rect">
            <a:avLst/>
          </a:prstGeom>
        </p:spPr>
        <p:txBody>
          <a:bodyPr wrap="none">
            <a:noAutofit/>
          </a:bodyPr>
          <a:lstStyle/>
          <a:p>
            <a:pPr defTabSz="844083">
              <a:lnSpc>
                <a:spcPts val="1363"/>
              </a:lnSpc>
              <a:defRPr/>
            </a:pPr>
            <a:r>
              <a:rPr lang="ja-JP" altLang="en-US" sz="1258">
                <a:solidFill>
                  <a:srgbClr val="FF0000"/>
                </a:solidFill>
                <a:latin typeface="ＭＳ Ｐゴシック" panose="020B0600070205080204" pitchFamily="50" charset="-128"/>
                <a:ea typeface="ＭＳ Ｐゴシック" panose="020B0600070205080204" pitchFamily="50" charset="-128"/>
              </a:rPr>
              <a:t>対立する主張・</a:t>
            </a:r>
            <a:endParaRPr lang="en-US" altLang="ja-JP" sz="1258">
              <a:solidFill>
                <a:srgbClr val="FF0000"/>
              </a:solidFill>
              <a:latin typeface="ＭＳ Ｐゴシック" panose="020B0600070205080204" pitchFamily="50" charset="-128"/>
              <a:ea typeface="ＭＳ Ｐゴシック" panose="020B0600070205080204" pitchFamily="50" charset="-128"/>
            </a:endParaRPr>
          </a:p>
          <a:p>
            <a:pPr defTabSz="844083">
              <a:lnSpc>
                <a:spcPts val="1363"/>
              </a:lnSpc>
              <a:defRPr/>
            </a:pPr>
            <a:r>
              <a:rPr lang="ja-JP" altLang="en-US" sz="1258">
                <a:solidFill>
                  <a:srgbClr val="FF0000"/>
                </a:solidFill>
                <a:latin typeface="ＭＳ Ｐゴシック" panose="020B0600070205080204" pitchFamily="50" charset="-128"/>
                <a:ea typeface="ＭＳ Ｐゴシック" panose="020B0600070205080204" pitchFamily="50" charset="-128"/>
              </a:rPr>
              <a:t>異なる主張</a:t>
            </a:r>
          </a:p>
        </p:txBody>
      </p:sp>
      <p:cxnSp>
        <p:nvCxnSpPr>
          <p:cNvPr id="56" name="直線矢印コネクタ 55">
            <a:extLst>
              <a:ext uri="{FF2B5EF4-FFF2-40B4-BE49-F238E27FC236}">
                <a16:creationId xmlns:a16="http://schemas.microsoft.com/office/drawing/2014/main" id="{57CFE101-3F8F-473A-8511-5C798B47831C}"/>
              </a:ext>
            </a:extLst>
          </p:cNvPr>
          <p:cNvCxnSpPr>
            <a:cxnSpLocks/>
          </p:cNvCxnSpPr>
          <p:nvPr/>
        </p:nvCxnSpPr>
        <p:spPr>
          <a:xfrm>
            <a:off x="4571693" y="1603340"/>
            <a:ext cx="682574" cy="433279"/>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15B47AD-9E92-4F89-8B2C-0B137F316CD3}"/>
              </a:ext>
            </a:extLst>
          </p:cNvPr>
          <p:cNvCxnSpPr>
            <a:cxnSpLocks/>
          </p:cNvCxnSpPr>
          <p:nvPr/>
        </p:nvCxnSpPr>
        <p:spPr>
          <a:xfrm flipH="1">
            <a:off x="3843081" y="1616024"/>
            <a:ext cx="734202" cy="420596"/>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11A8572C-FAE8-1C42-A982-7F7111237CAA}"/>
              </a:ext>
            </a:extLst>
          </p:cNvPr>
          <p:cNvCxnSpPr>
            <a:cxnSpLocks/>
          </p:cNvCxnSpPr>
          <p:nvPr/>
        </p:nvCxnSpPr>
        <p:spPr>
          <a:xfrm flipV="1">
            <a:off x="4171895" y="2756661"/>
            <a:ext cx="869111" cy="2475"/>
          </a:xfrm>
          <a:prstGeom prst="straightConnector1">
            <a:avLst/>
          </a:prstGeom>
          <a:ln w="28575">
            <a:solidFill>
              <a:schemeClr val="bg1">
                <a:lumMod val="50000"/>
              </a:schemeClr>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5B00B8FF-AA3C-49F9-820A-A91C09B13A99}"/>
              </a:ext>
            </a:extLst>
          </p:cNvPr>
          <p:cNvSpPr/>
          <p:nvPr/>
        </p:nvSpPr>
        <p:spPr>
          <a:xfrm>
            <a:off x="4154827" y="4559208"/>
            <a:ext cx="937087" cy="251516"/>
          </a:xfrm>
          <a:prstGeom prst="rect">
            <a:avLst/>
          </a:prstGeom>
        </p:spPr>
        <p:txBody>
          <a:bodyPr wrap="square">
            <a:noAutofit/>
          </a:bodyPr>
          <a:lstStyle/>
          <a:p>
            <a:pPr defTabSz="844083">
              <a:defRPr/>
            </a:pPr>
            <a:r>
              <a:rPr lang="ja-JP" altLang="en-US" sz="1258">
                <a:solidFill>
                  <a:prstClr val="black"/>
                </a:solidFill>
                <a:latin typeface="ＭＳ Ｐゴシック" panose="020B0600070205080204" pitchFamily="50" charset="-128"/>
                <a:ea typeface="ＭＳ Ｐゴシック" panose="020B0600070205080204" pitchFamily="50" charset="-128"/>
              </a:rPr>
              <a:t>結</a:t>
            </a:r>
            <a:r>
              <a:rPr lang="ja-JP" altLang="en-US" sz="1258" spc="185">
                <a:solidFill>
                  <a:prstClr val="black"/>
                </a:solidFill>
                <a:latin typeface="ＭＳ Ｐゴシック" panose="020B0600070205080204" pitchFamily="50" charset="-128"/>
                <a:ea typeface="ＭＳ Ｐゴシック" panose="020B0600070205080204" pitchFamily="50" charset="-128"/>
              </a:rPr>
              <a:t>論</a:t>
            </a:r>
            <a:r>
              <a:rPr lang="ja-JP" altLang="en-US" sz="1258">
                <a:solidFill>
                  <a:prstClr val="black"/>
                </a:solidFill>
                <a:latin typeface="ＭＳ Ｐゴシック" panose="020B0600070205080204" pitchFamily="50" charset="-128"/>
                <a:ea typeface="ＭＳ Ｐゴシック" panose="020B0600070205080204" pitchFamily="50" charset="-128"/>
              </a:rPr>
              <a:t>・提言</a:t>
            </a:r>
          </a:p>
        </p:txBody>
      </p:sp>
      <p:sp>
        <p:nvSpPr>
          <p:cNvPr id="35" name="正方形/長方形 34">
            <a:extLst>
              <a:ext uri="{FF2B5EF4-FFF2-40B4-BE49-F238E27FC236}">
                <a16:creationId xmlns:a16="http://schemas.microsoft.com/office/drawing/2014/main" id="{F0A3BAFA-9E92-457F-A8C1-9A4046ED015E}"/>
              </a:ext>
            </a:extLst>
          </p:cNvPr>
          <p:cNvSpPr/>
          <p:nvPr/>
        </p:nvSpPr>
        <p:spPr>
          <a:xfrm>
            <a:off x="3133122" y="4817872"/>
            <a:ext cx="2930020" cy="954700"/>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⑫</a:t>
            </a:r>
          </a:p>
        </p:txBody>
      </p:sp>
      <p:sp>
        <p:nvSpPr>
          <p:cNvPr id="49" name="正方形/長方形 48">
            <a:extLst>
              <a:ext uri="{FF2B5EF4-FFF2-40B4-BE49-F238E27FC236}">
                <a16:creationId xmlns:a16="http://schemas.microsoft.com/office/drawing/2014/main" id="{DC2BC516-ECCD-475F-8159-3970AEC7ABC1}"/>
              </a:ext>
            </a:extLst>
          </p:cNvPr>
          <p:cNvSpPr/>
          <p:nvPr/>
        </p:nvSpPr>
        <p:spPr>
          <a:xfrm>
            <a:off x="288420" y="1694457"/>
            <a:ext cx="4108118" cy="2891076"/>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sp>
        <p:nvSpPr>
          <p:cNvPr id="59" name="正方形/長方形 58">
            <a:extLst>
              <a:ext uri="{FF2B5EF4-FFF2-40B4-BE49-F238E27FC236}">
                <a16:creationId xmlns:a16="http://schemas.microsoft.com/office/drawing/2014/main" id="{E168ECC6-9F99-43F5-91B4-E48C5E29D760}"/>
              </a:ext>
            </a:extLst>
          </p:cNvPr>
          <p:cNvSpPr/>
          <p:nvPr/>
        </p:nvSpPr>
        <p:spPr>
          <a:xfrm>
            <a:off x="540664" y="4009742"/>
            <a:ext cx="1065715" cy="536552"/>
          </a:xfrm>
          <a:prstGeom prst="rect">
            <a:avLst/>
          </a:prstGeom>
        </p:spPr>
        <p:txBody>
          <a:bodyPr wrap="none" lIns="33231" tIns="33231" rIns="33231" bIns="33231">
            <a:noAutofit/>
          </a:bodyPr>
          <a:lstStyle/>
          <a:p>
            <a:pPr algn="ctr" defTabSz="844083">
              <a:defRPr/>
            </a:pPr>
            <a:r>
              <a:rPr lang="ja-JP" altLang="en-US" sz="1292" b="1" spc="85">
                <a:solidFill>
                  <a:srgbClr val="0000FF"/>
                </a:solidFill>
                <a:latin typeface="ＭＳ Ｐゴシック" panose="020B0600070205080204" pitchFamily="50" charset="-128"/>
                <a:ea typeface="ＭＳ Ｐゴシック" panose="020B0600070205080204" pitchFamily="50" charset="-128"/>
              </a:rPr>
              <a:t>三角ロジック</a:t>
            </a:r>
            <a:endParaRPr lang="en-US" altLang="ja-JP" sz="1292" b="1" spc="85">
              <a:solidFill>
                <a:srgbClr val="0000FF"/>
              </a:solidFill>
              <a:latin typeface="ＭＳ Ｐゴシック" panose="020B0600070205080204" pitchFamily="50" charset="-128"/>
              <a:ea typeface="ＭＳ Ｐゴシック" panose="020B0600070205080204" pitchFamily="50" charset="-128"/>
            </a:endParaRPr>
          </a:p>
          <a:p>
            <a:pPr algn="ctr" defTabSz="844083">
              <a:defRPr/>
            </a:pPr>
            <a:endParaRPr lang="en-US" altLang="ja-JP" sz="1292" b="1" spc="85">
              <a:solidFill>
                <a:srgbClr val="0000FF"/>
              </a:solidFill>
              <a:latin typeface="ＭＳ Ｐゴシック" panose="020B0600070205080204" pitchFamily="50" charset="-128"/>
              <a:ea typeface="ＭＳ Ｐゴシック" panose="020B0600070205080204" pitchFamily="50" charset="-128"/>
            </a:endParaRPr>
          </a:p>
        </p:txBody>
      </p:sp>
      <p:sp>
        <p:nvSpPr>
          <p:cNvPr id="60" name="正方形/長方形 59">
            <a:extLst>
              <a:ext uri="{FF2B5EF4-FFF2-40B4-BE49-F238E27FC236}">
                <a16:creationId xmlns:a16="http://schemas.microsoft.com/office/drawing/2014/main" id="{F1307A8B-7364-4AB8-8A29-8DB98C6C8312}"/>
              </a:ext>
            </a:extLst>
          </p:cNvPr>
          <p:cNvSpPr/>
          <p:nvPr/>
        </p:nvSpPr>
        <p:spPr>
          <a:xfrm>
            <a:off x="4813822" y="1662414"/>
            <a:ext cx="3840480" cy="28910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sp>
        <p:nvSpPr>
          <p:cNvPr id="61" name="正方形/長方形 60">
            <a:extLst>
              <a:ext uri="{FF2B5EF4-FFF2-40B4-BE49-F238E27FC236}">
                <a16:creationId xmlns:a16="http://schemas.microsoft.com/office/drawing/2014/main" id="{539D441C-A7E1-4F9D-B1F5-3864658744C6}"/>
              </a:ext>
            </a:extLst>
          </p:cNvPr>
          <p:cNvSpPr/>
          <p:nvPr/>
        </p:nvSpPr>
        <p:spPr>
          <a:xfrm>
            <a:off x="7609807" y="3927462"/>
            <a:ext cx="1016361" cy="276512"/>
          </a:xfrm>
          <a:prstGeom prst="rect">
            <a:avLst/>
          </a:prstGeom>
        </p:spPr>
        <p:txBody>
          <a:bodyPr wrap="none" lIns="33231" tIns="33231" rIns="33231" bIns="33231">
            <a:noAutofit/>
          </a:bodyPr>
          <a:lstStyle/>
          <a:p>
            <a:r>
              <a:rPr lang="ja-JP" altLang="en-US" sz="1292" b="1" spc="85">
                <a:solidFill>
                  <a:srgbClr val="FF0000"/>
                </a:solidFill>
                <a:latin typeface="ＭＳ Ｐゴシック" panose="020B0600070205080204" pitchFamily="50" charset="-128"/>
                <a:ea typeface="ＭＳ Ｐゴシック" panose="020B0600070205080204" pitchFamily="50" charset="-128"/>
              </a:rPr>
              <a:t>三角ロジック</a:t>
            </a:r>
            <a:endParaRPr lang="en-US" altLang="ja-JP" sz="1292" b="1" spc="85">
              <a:solidFill>
                <a:srgbClr val="FF0000"/>
              </a:solidFill>
              <a:latin typeface="ＭＳ Ｐゴシック" panose="020B0600070205080204" pitchFamily="50" charset="-128"/>
              <a:ea typeface="ＭＳ Ｐゴシック" panose="020B0600070205080204" pitchFamily="50" charset="-128"/>
            </a:endParaRPr>
          </a:p>
        </p:txBody>
      </p:sp>
      <p:sp>
        <p:nvSpPr>
          <p:cNvPr id="28" name="正方形/長方形 27"/>
          <p:cNvSpPr/>
          <p:nvPr/>
        </p:nvSpPr>
        <p:spPr>
          <a:xfrm>
            <a:off x="3805810" y="3479023"/>
            <a:ext cx="1528615" cy="996923"/>
          </a:xfrm>
          <a:prstGeom prst="rect">
            <a:avLst/>
          </a:prstGeom>
          <a:solidFill>
            <a:srgbClr val="FFFFFF">
              <a:alpha val="85098"/>
            </a:srgb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8315"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⑪</a:t>
            </a:r>
          </a:p>
        </p:txBody>
      </p:sp>
      <p:grpSp>
        <p:nvGrpSpPr>
          <p:cNvPr id="17" name="グループ化 16">
            <a:extLst>
              <a:ext uri="{FF2B5EF4-FFF2-40B4-BE49-F238E27FC236}">
                <a16:creationId xmlns:a16="http://schemas.microsoft.com/office/drawing/2014/main" id="{960CEE38-81AA-4D3B-A75F-DD649012D907}"/>
              </a:ext>
            </a:extLst>
          </p:cNvPr>
          <p:cNvGrpSpPr/>
          <p:nvPr/>
        </p:nvGrpSpPr>
        <p:grpSpPr>
          <a:xfrm>
            <a:off x="892168" y="4249506"/>
            <a:ext cx="356781" cy="268009"/>
            <a:chOff x="987329" y="4269005"/>
            <a:chExt cx="386513" cy="290343"/>
          </a:xfrm>
        </p:grpSpPr>
        <p:sp>
          <p:nvSpPr>
            <p:cNvPr id="85" name="二等辺三角形 84">
              <a:extLst>
                <a:ext uri="{FF2B5EF4-FFF2-40B4-BE49-F238E27FC236}">
                  <a16:creationId xmlns:a16="http://schemas.microsoft.com/office/drawing/2014/main" id="{6282C312-2CE0-456E-A6D1-5030B074EF64}"/>
                </a:ext>
              </a:extLst>
            </p:cNvPr>
            <p:cNvSpPr>
              <a:spLocks/>
            </p:cNvSpPr>
            <p:nvPr/>
          </p:nvSpPr>
          <p:spPr>
            <a:xfrm>
              <a:off x="987329" y="4269005"/>
              <a:ext cx="386513" cy="288000"/>
            </a:xfrm>
            <a:prstGeom prst="triangle">
              <a:avLst>
                <a:gd name="adj" fmla="val 50000"/>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86" name="テキスト ボックス 85">
              <a:extLst>
                <a:ext uri="{FF2B5EF4-FFF2-40B4-BE49-F238E27FC236}">
                  <a16:creationId xmlns:a16="http://schemas.microsoft.com/office/drawing/2014/main" id="{C72F7D16-D554-4B88-9F59-97A8D6B88907}"/>
                </a:ext>
              </a:extLst>
            </p:cNvPr>
            <p:cNvSpPr txBox="1"/>
            <p:nvPr/>
          </p:nvSpPr>
          <p:spPr>
            <a:xfrm>
              <a:off x="1106190" y="4313100"/>
              <a:ext cx="216927" cy="246248"/>
            </a:xfrm>
            <a:prstGeom prst="rect">
              <a:avLst/>
            </a:prstGeom>
            <a:noFill/>
            <a:ln>
              <a:noFill/>
            </a:ln>
          </p:spPr>
          <p:txBody>
            <a:bodyPr wrap="square" lIns="0" tIns="0" rIns="0" bIns="0" rtlCol="0">
              <a:spAutoFit/>
            </a:bodyPr>
            <a:lstStyle/>
            <a:p>
              <a:r>
                <a:rPr lang="ja-JP" altLang="en-US" sz="1477" dirty="0">
                  <a:solidFill>
                    <a:schemeClr val="bg1"/>
                  </a:solidFill>
                  <a:latin typeface="HGP創英角ｺﾞｼｯｸUB" panose="020B0900000000000000" pitchFamily="50" charset="-128"/>
                  <a:ea typeface="HGP創英角ｺﾞｼｯｸUB" panose="020B0900000000000000" pitchFamily="50" charset="-128"/>
                </a:rPr>
                <a:t>１</a:t>
              </a:r>
            </a:p>
          </p:txBody>
        </p:sp>
      </p:grpSp>
      <p:grpSp>
        <p:nvGrpSpPr>
          <p:cNvPr id="9" name="グループ化 8">
            <a:extLst>
              <a:ext uri="{FF2B5EF4-FFF2-40B4-BE49-F238E27FC236}">
                <a16:creationId xmlns:a16="http://schemas.microsoft.com/office/drawing/2014/main" id="{6CA49369-0C17-4006-9DAE-03034E427DF8}"/>
              </a:ext>
            </a:extLst>
          </p:cNvPr>
          <p:cNvGrpSpPr/>
          <p:nvPr/>
        </p:nvGrpSpPr>
        <p:grpSpPr>
          <a:xfrm>
            <a:off x="7922363" y="4206162"/>
            <a:ext cx="356781" cy="267177"/>
            <a:chOff x="8582559" y="4259204"/>
            <a:chExt cx="386513" cy="289442"/>
          </a:xfrm>
        </p:grpSpPr>
        <p:sp>
          <p:nvSpPr>
            <p:cNvPr id="88" name="二等辺三角形 87">
              <a:extLst>
                <a:ext uri="{FF2B5EF4-FFF2-40B4-BE49-F238E27FC236}">
                  <a16:creationId xmlns:a16="http://schemas.microsoft.com/office/drawing/2014/main" id="{C01C9CAA-7A20-4B27-B22F-2FEFA27928B4}"/>
                </a:ext>
              </a:extLst>
            </p:cNvPr>
            <p:cNvSpPr>
              <a:spLocks/>
            </p:cNvSpPr>
            <p:nvPr/>
          </p:nvSpPr>
          <p:spPr>
            <a:xfrm>
              <a:off x="8582559" y="4259204"/>
              <a:ext cx="386513" cy="288000"/>
            </a:xfrm>
            <a:prstGeom prst="triangle">
              <a:avLst>
                <a:gd name="adj" fmla="val 50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89" name="テキスト ボックス 88">
              <a:extLst>
                <a:ext uri="{FF2B5EF4-FFF2-40B4-BE49-F238E27FC236}">
                  <a16:creationId xmlns:a16="http://schemas.microsoft.com/office/drawing/2014/main" id="{37AB13DD-D82A-42E6-B0B5-E163336D27CF}"/>
                </a:ext>
              </a:extLst>
            </p:cNvPr>
            <p:cNvSpPr txBox="1"/>
            <p:nvPr/>
          </p:nvSpPr>
          <p:spPr>
            <a:xfrm>
              <a:off x="8692333" y="4302398"/>
              <a:ext cx="216927" cy="246248"/>
            </a:xfrm>
            <a:prstGeom prst="rect">
              <a:avLst/>
            </a:prstGeom>
            <a:noFill/>
            <a:ln>
              <a:noFill/>
            </a:ln>
          </p:spPr>
          <p:txBody>
            <a:bodyPr wrap="square" lIns="0" tIns="0" rIns="0" bIns="0" rtlCol="0">
              <a:spAutoFit/>
            </a:bodyPr>
            <a:lstStyle/>
            <a:p>
              <a:r>
                <a:rPr lang="ja-JP" altLang="en-US" sz="1477" dirty="0">
                  <a:solidFill>
                    <a:schemeClr val="bg1"/>
                  </a:solidFill>
                  <a:latin typeface="HGP創英角ｺﾞｼｯｸUB" panose="020B0900000000000000" pitchFamily="50" charset="-128"/>
                  <a:ea typeface="HGP創英角ｺﾞｼｯｸUB" panose="020B0900000000000000" pitchFamily="50" charset="-128"/>
                </a:rPr>
                <a:t>２</a:t>
              </a:r>
            </a:p>
          </p:txBody>
        </p:sp>
      </p:grpSp>
      <p:cxnSp>
        <p:nvCxnSpPr>
          <p:cNvPr id="74" name="直線矢印コネクタ 73">
            <a:extLst>
              <a:ext uri="{FF2B5EF4-FFF2-40B4-BE49-F238E27FC236}">
                <a16:creationId xmlns:a16="http://schemas.microsoft.com/office/drawing/2014/main" id="{DA30DE13-4123-4E8E-9C3F-66E36CBEAC07}"/>
              </a:ext>
            </a:extLst>
          </p:cNvPr>
          <p:cNvCxnSpPr>
            <a:cxnSpLocks/>
          </p:cNvCxnSpPr>
          <p:nvPr/>
        </p:nvCxnSpPr>
        <p:spPr>
          <a:xfrm>
            <a:off x="2815915" y="5331378"/>
            <a:ext cx="310522" cy="0"/>
          </a:xfrm>
          <a:prstGeom prst="straightConnector1">
            <a:avLst/>
          </a:prstGeom>
          <a:ln w="38100">
            <a:solidFill>
              <a:srgbClr val="0000FF"/>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4A51DC51-76C1-41B4-9551-3D9641E14EB8}"/>
              </a:ext>
            </a:extLst>
          </p:cNvPr>
          <p:cNvCxnSpPr>
            <a:cxnSpLocks/>
          </p:cNvCxnSpPr>
          <p:nvPr/>
        </p:nvCxnSpPr>
        <p:spPr>
          <a:xfrm>
            <a:off x="2825898" y="4603196"/>
            <a:ext cx="0" cy="739725"/>
          </a:xfrm>
          <a:prstGeom prst="line">
            <a:avLst/>
          </a:prstGeom>
          <a:ln w="38100">
            <a:solidFill>
              <a:srgbClr val="0000FF"/>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E8207C65-3F58-476E-913E-E0B8D98CFA95}"/>
              </a:ext>
            </a:extLst>
          </p:cNvPr>
          <p:cNvCxnSpPr>
            <a:cxnSpLocks/>
          </p:cNvCxnSpPr>
          <p:nvPr/>
        </p:nvCxnSpPr>
        <p:spPr>
          <a:xfrm>
            <a:off x="6362166" y="4606857"/>
            <a:ext cx="0" cy="732402"/>
          </a:xfrm>
          <a:prstGeom prst="line">
            <a:avLst/>
          </a:prstGeom>
          <a:ln w="38100">
            <a:solidFill>
              <a:srgbClr val="FF0000"/>
            </a:solidFill>
            <a:prstDash val="sysDash"/>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82" name="直線矢印コネクタ 81">
            <a:extLst>
              <a:ext uri="{FF2B5EF4-FFF2-40B4-BE49-F238E27FC236}">
                <a16:creationId xmlns:a16="http://schemas.microsoft.com/office/drawing/2014/main" id="{D2843443-DE04-45CB-A599-BCD596187202}"/>
              </a:ext>
            </a:extLst>
          </p:cNvPr>
          <p:cNvCxnSpPr>
            <a:cxnSpLocks/>
          </p:cNvCxnSpPr>
          <p:nvPr/>
        </p:nvCxnSpPr>
        <p:spPr>
          <a:xfrm>
            <a:off x="6061622" y="5331378"/>
            <a:ext cx="247654" cy="0"/>
          </a:xfrm>
          <a:prstGeom prst="straightConnector1">
            <a:avLst/>
          </a:prstGeom>
          <a:ln w="38100">
            <a:solidFill>
              <a:srgbClr val="FF0000"/>
            </a:solidFill>
            <a:prstDash val="sysDash"/>
            <a:headEnd type="arrow" w="lg" len="lg"/>
            <a:tailEnd type="none" w="lg" len="lg"/>
          </a:ln>
        </p:spPr>
        <p:style>
          <a:lnRef idx="1">
            <a:schemeClr val="accent1"/>
          </a:lnRef>
          <a:fillRef idx="0">
            <a:schemeClr val="accent1"/>
          </a:fillRef>
          <a:effectRef idx="0">
            <a:schemeClr val="accent1"/>
          </a:effectRef>
          <a:fontRef idx="minor">
            <a:schemeClr val="tx1"/>
          </a:fontRef>
        </p:style>
      </p:cxnSp>
      <p:sp>
        <p:nvSpPr>
          <p:cNvPr id="92" name="吹き出し: 角を丸めた四角形 46">
            <a:extLst>
              <a:ext uri="{FF2B5EF4-FFF2-40B4-BE49-F238E27FC236}">
                <a16:creationId xmlns:a16="http://schemas.microsoft.com/office/drawing/2014/main" id="{16EF033C-5E42-D24F-8E35-898869AAD159}"/>
              </a:ext>
            </a:extLst>
          </p:cNvPr>
          <p:cNvSpPr/>
          <p:nvPr/>
        </p:nvSpPr>
        <p:spPr>
          <a:xfrm>
            <a:off x="53429" y="868516"/>
            <a:ext cx="1463202" cy="781173"/>
          </a:xfrm>
          <a:prstGeom prst="wedgeRoundRectCallout">
            <a:avLst>
              <a:gd name="adj1" fmla="val 48067"/>
              <a:gd name="adj2" fmla="val 124355"/>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1350" rIns="0" rtlCol="0" anchor="ctr"/>
          <a:lstStyle/>
          <a:p>
            <a:pPr defTabSz="844083">
              <a:lnSpc>
                <a:spcPts val="1193"/>
              </a:lnSpc>
              <a:defRPr/>
            </a:pPr>
            <a:r>
              <a:rPr lang="en-US" altLang="ja-JP" sz="923" dirty="0">
                <a:solidFill>
                  <a:prstClr val="black"/>
                </a:solidFill>
                <a:latin typeface="ＭＳ Ｐゴシック" panose="020B0600070205080204" pitchFamily="50" charset="-128"/>
                <a:ea typeface="ＭＳ Ｐゴシック" panose="020B0600070205080204" pitchFamily="50" charset="-128"/>
              </a:rPr>
              <a:t>【</a:t>
            </a:r>
            <a:r>
              <a:rPr lang="ja-JP" altLang="en-US" sz="923"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23" dirty="0">
                <a:solidFill>
                  <a:prstClr val="black"/>
                </a:solidFill>
                <a:latin typeface="ＭＳ Ｐゴシック" panose="020B0600070205080204" pitchFamily="50" charset="-128"/>
                <a:ea typeface="ＭＳ Ｐゴシック" panose="020B0600070205080204" pitchFamily="50" charset="-128"/>
              </a:rPr>
              <a:t>】</a:t>
            </a:r>
            <a:r>
              <a:rPr lang="ja-JP" altLang="en-US" sz="923">
                <a:solidFill>
                  <a:prstClr val="black"/>
                </a:solidFill>
                <a:latin typeface="ＭＳ Ｐゴシック" panose="020B0600070205080204" pitchFamily="50" charset="-128"/>
                <a:ea typeface="ＭＳ Ｐゴシック" panose="020B0600070205080204" pitchFamily="50" charset="-128"/>
              </a:rPr>
              <a:t>（</a:t>
            </a:r>
            <a:r>
              <a:rPr lang="en-US" altLang="ja-JP" sz="923" dirty="0">
                <a:solidFill>
                  <a:prstClr val="black"/>
                </a:solidFill>
                <a:latin typeface="ＭＳ Ｐゴシック" panose="020B0600070205080204" pitchFamily="50" charset="-128"/>
                <a:ea typeface="ＭＳ Ｐゴシック" panose="020B0600070205080204" pitchFamily="50" charset="-128"/>
              </a:rPr>
              <a:t>B</a:t>
            </a:r>
            <a:r>
              <a:rPr lang="ja-JP" altLang="en-US" sz="923">
                <a:solidFill>
                  <a:prstClr val="black"/>
                </a:solidFill>
                <a:latin typeface="ＭＳ Ｐゴシック" panose="020B0600070205080204" pitchFamily="50" charset="-128"/>
                <a:ea typeface="ＭＳ Ｐゴシック" panose="020B0600070205080204" pitchFamily="50" charset="-128"/>
              </a:rPr>
              <a:t>）</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marL="83529" indent="-167058">
              <a:defRPr/>
            </a:pPr>
            <a:r>
              <a:rPr lang="ja-JP" altLang="en-US" sz="923" dirty="0">
                <a:solidFill>
                  <a:schemeClr val="tx1"/>
                </a:solidFill>
                <a:latin typeface="ＭＳ Ｐゴシック" panose="020B0600070205080204" pitchFamily="50" charset="-128"/>
                <a:ea typeface="ＭＳ Ｐゴシック" panose="020B0600070205080204" pitchFamily="50" charset="-128"/>
              </a:rPr>
              <a:t>③先行研究から得た事実・データを記入しよう</a:t>
            </a:r>
            <a:endParaRPr lang="en-US" altLang="ja-JP" sz="923" dirty="0">
              <a:solidFill>
                <a:schemeClr val="tx1"/>
              </a:solidFill>
              <a:latin typeface="ＭＳ Ｐゴシック" panose="020B0600070205080204" pitchFamily="50" charset="-128"/>
              <a:ea typeface="ＭＳ Ｐゴシック" panose="020B0600070205080204" pitchFamily="50" charset="-128"/>
            </a:endParaRPr>
          </a:p>
          <a:p>
            <a:pPr marL="83529" indent="-167058">
              <a:defRPr/>
            </a:pPr>
            <a:r>
              <a:rPr lang="ja-JP" altLang="en-US" sz="923" dirty="0">
                <a:solidFill>
                  <a:schemeClr val="tx1"/>
                </a:solidFill>
                <a:latin typeface="ＭＳ Ｐゴシック" panose="020B0600070205080204" pitchFamily="50" charset="-128"/>
                <a:ea typeface="ＭＳ Ｐゴシック" panose="020B0600070205080204" pitchFamily="50" charset="-128"/>
              </a:rPr>
              <a:t>⑤調査によって得た事実・データを記入しよう</a:t>
            </a:r>
            <a:endParaRPr lang="en-US" altLang="ja-JP" sz="923" dirty="0">
              <a:solidFill>
                <a:schemeClr val="tx1"/>
              </a:solidFill>
              <a:latin typeface="ＭＳ Ｐゴシック" panose="020B0600070205080204" pitchFamily="50" charset="-128"/>
              <a:ea typeface="ＭＳ Ｐゴシック" panose="020B0600070205080204" pitchFamily="50" charset="-128"/>
            </a:endParaRPr>
          </a:p>
        </p:txBody>
      </p:sp>
      <p:sp>
        <p:nvSpPr>
          <p:cNvPr id="97" name="テキスト ボックス 96">
            <a:extLst>
              <a:ext uri="{FF2B5EF4-FFF2-40B4-BE49-F238E27FC236}">
                <a16:creationId xmlns:a16="http://schemas.microsoft.com/office/drawing/2014/main" id="{CCFC39CF-1A56-334C-8326-321ACD8D8E39}"/>
              </a:ext>
            </a:extLst>
          </p:cNvPr>
          <p:cNvSpPr txBox="1"/>
          <p:nvPr/>
        </p:nvSpPr>
        <p:spPr>
          <a:xfrm>
            <a:off x="5051241" y="2066235"/>
            <a:ext cx="1356822" cy="989876"/>
          </a:xfrm>
          <a:prstGeom prst="rect">
            <a:avLst/>
          </a:prstGeom>
          <a:noFill/>
          <a:ln w="28575">
            <a:solidFill>
              <a:srgbClr val="FF0000"/>
            </a:solidFill>
          </a:ln>
        </p:spPr>
        <p:txBody>
          <a:bodyPr wrap="square" lIns="66462" tIns="33231" rIns="33231" bIns="0" rtlCol="0">
            <a:normAutofit/>
          </a:bodyPr>
          <a:lstStyle/>
          <a:p>
            <a:r>
              <a:rPr lang="en-US" altLang="ja-JP" sz="2585"/>
              <a:t>②</a:t>
            </a:r>
          </a:p>
          <a:p>
            <a:r>
              <a:rPr lang="ja-JP" altLang="en-US" sz="2585"/>
              <a:t>⑩</a:t>
            </a:r>
            <a:endParaRPr lang="en-US" altLang="ja-JP" sz="2585"/>
          </a:p>
          <a:p>
            <a:endParaRPr lang="ja-JP" altLang="en-US" sz="1477"/>
          </a:p>
        </p:txBody>
      </p:sp>
      <p:sp>
        <p:nvSpPr>
          <p:cNvPr id="87" name="正方形/長方形 86">
            <a:extLst>
              <a:ext uri="{FF2B5EF4-FFF2-40B4-BE49-F238E27FC236}">
                <a16:creationId xmlns:a16="http://schemas.microsoft.com/office/drawing/2014/main" id="{6F15B153-78A9-472F-B665-5208B246B120}"/>
              </a:ext>
            </a:extLst>
          </p:cNvPr>
          <p:cNvSpPr/>
          <p:nvPr/>
        </p:nvSpPr>
        <p:spPr>
          <a:xfrm>
            <a:off x="2998425" y="2278565"/>
            <a:ext cx="1224076" cy="302070"/>
          </a:xfrm>
          <a:prstGeom prst="rect">
            <a:avLst/>
          </a:prstGeom>
        </p:spPr>
        <p:txBody>
          <a:bodyPr wrap="square">
            <a:spAutoFit/>
          </a:bodyPr>
          <a:lstStyle/>
          <a:p>
            <a:pPr algn="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主張←仮説</a:t>
            </a:r>
          </a:p>
        </p:txBody>
      </p:sp>
      <p:cxnSp>
        <p:nvCxnSpPr>
          <p:cNvPr id="93" name="直線矢印コネクタ 92">
            <a:extLst>
              <a:ext uri="{FF2B5EF4-FFF2-40B4-BE49-F238E27FC236}">
                <a16:creationId xmlns:a16="http://schemas.microsoft.com/office/drawing/2014/main" id="{D69D0962-B19F-476E-8FD9-98667393D425}"/>
              </a:ext>
            </a:extLst>
          </p:cNvPr>
          <p:cNvCxnSpPr>
            <a:cxnSpLocks/>
          </p:cNvCxnSpPr>
          <p:nvPr/>
        </p:nvCxnSpPr>
        <p:spPr>
          <a:xfrm flipH="1" flipV="1">
            <a:off x="2227030" y="3067903"/>
            <a:ext cx="2484" cy="398769"/>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94" name="正方形/長方形 93">
            <a:extLst>
              <a:ext uri="{FF2B5EF4-FFF2-40B4-BE49-F238E27FC236}">
                <a16:creationId xmlns:a16="http://schemas.microsoft.com/office/drawing/2014/main" id="{E6BA2641-8137-404F-9625-1C566722849D}"/>
              </a:ext>
            </a:extLst>
          </p:cNvPr>
          <p:cNvSpPr/>
          <p:nvPr/>
        </p:nvSpPr>
        <p:spPr>
          <a:xfrm>
            <a:off x="1736852" y="3469697"/>
            <a:ext cx="1283685"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論拠</a:t>
            </a:r>
            <a:r>
              <a:rPr lang="ja-JP" altLang="en-US" sz="1363" spc="185">
                <a:solidFill>
                  <a:srgbClr val="0000FF"/>
                </a:solidFill>
                <a:latin typeface="ＭＳ Ｐゴシック" panose="020B0600070205080204" pitchFamily="50" charset="-128"/>
                <a:ea typeface="ＭＳ Ｐゴシック" panose="020B0600070205080204" pitchFamily="50" charset="-128"/>
              </a:rPr>
              <a:t>・</a:t>
            </a:r>
            <a:r>
              <a:rPr lang="ja-JP" altLang="en-US" sz="1363" spc="-85">
                <a:solidFill>
                  <a:srgbClr val="0000FF"/>
                </a:solidFill>
                <a:latin typeface="ＭＳ Ｐゴシック" panose="020B0600070205080204" pitchFamily="50" charset="-128"/>
                <a:ea typeface="ＭＳ Ｐゴシック" panose="020B0600070205080204" pitchFamily="50" charset="-128"/>
              </a:rPr>
              <a:t>理由づけ</a:t>
            </a:r>
            <a:endParaRPr lang="en-US" altLang="ja-JP" sz="1662" spc="-85">
              <a:solidFill>
                <a:srgbClr val="0000FF"/>
              </a:solidFill>
              <a:latin typeface="ＭＳ Ｐゴシック" panose="020B0600070205080204" pitchFamily="50" charset="-128"/>
              <a:ea typeface="ＭＳ Ｐゴシック" panose="020B0600070205080204" pitchFamily="50" charset="-128"/>
            </a:endParaRPr>
          </a:p>
        </p:txBody>
      </p:sp>
      <p:cxnSp>
        <p:nvCxnSpPr>
          <p:cNvPr id="95" name="直線矢印コネクタ 94">
            <a:extLst>
              <a:ext uri="{FF2B5EF4-FFF2-40B4-BE49-F238E27FC236}">
                <a16:creationId xmlns:a16="http://schemas.microsoft.com/office/drawing/2014/main" id="{9D50FE3B-E212-4145-91F6-952C33462476}"/>
              </a:ext>
            </a:extLst>
          </p:cNvPr>
          <p:cNvCxnSpPr>
            <a:cxnSpLocks/>
          </p:cNvCxnSpPr>
          <p:nvPr/>
        </p:nvCxnSpPr>
        <p:spPr>
          <a:xfrm>
            <a:off x="1807786" y="3066058"/>
            <a:ext cx="830769" cy="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96" name="正方形/長方形 95">
            <a:extLst>
              <a:ext uri="{FF2B5EF4-FFF2-40B4-BE49-F238E27FC236}">
                <a16:creationId xmlns:a16="http://schemas.microsoft.com/office/drawing/2014/main" id="{E20D2145-9EC0-4316-83C0-513102490CC2}"/>
              </a:ext>
            </a:extLst>
          </p:cNvPr>
          <p:cNvSpPr/>
          <p:nvPr/>
        </p:nvSpPr>
        <p:spPr>
          <a:xfrm>
            <a:off x="302143" y="1960114"/>
            <a:ext cx="1091966"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事実・データ</a:t>
            </a:r>
          </a:p>
        </p:txBody>
      </p:sp>
      <p:sp>
        <p:nvSpPr>
          <p:cNvPr id="99" name="テキスト ボックス 98">
            <a:extLst>
              <a:ext uri="{FF2B5EF4-FFF2-40B4-BE49-F238E27FC236}">
                <a16:creationId xmlns:a16="http://schemas.microsoft.com/office/drawing/2014/main" id="{6CC8D473-00F2-42B6-BD8D-C6C7A401697E}"/>
              </a:ext>
            </a:extLst>
          </p:cNvPr>
          <p:cNvSpPr txBox="1"/>
          <p:nvPr/>
        </p:nvSpPr>
        <p:spPr>
          <a:xfrm>
            <a:off x="2656029" y="2564152"/>
            <a:ext cx="1513834" cy="830769"/>
          </a:xfrm>
          <a:prstGeom prst="rect">
            <a:avLst/>
          </a:prstGeom>
          <a:noFill/>
          <a:ln w="28575">
            <a:solidFill>
              <a:srgbClr val="0000CC"/>
            </a:solidFill>
          </a:ln>
        </p:spPr>
        <p:txBody>
          <a:bodyPr wrap="square" lIns="66462" tIns="33231" rIns="33231" bIns="0" rtlCol="0">
            <a:normAutofit/>
          </a:bodyPr>
          <a:lstStyle/>
          <a:p>
            <a:r>
              <a:rPr lang="en-US" altLang="ja-JP" sz="2585"/>
              <a:t>②</a:t>
            </a:r>
            <a:endParaRPr lang="en-US" altLang="ja-JP" sz="1846"/>
          </a:p>
          <a:p>
            <a:r>
              <a:rPr lang="ja-JP" altLang="en-US" sz="2585"/>
              <a:t>⑦</a:t>
            </a:r>
            <a:endParaRPr lang="ja-JP" altLang="en-US" sz="1846"/>
          </a:p>
        </p:txBody>
      </p:sp>
      <p:sp>
        <p:nvSpPr>
          <p:cNvPr id="100" name="テキスト ボックス 99">
            <a:extLst>
              <a:ext uri="{FF2B5EF4-FFF2-40B4-BE49-F238E27FC236}">
                <a16:creationId xmlns:a16="http://schemas.microsoft.com/office/drawing/2014/main" id="{6FB5CBE8-1322-4AC2-8B84-65B55E1AF1DF}"/>
              </a:ext>
            </a:extLst>
          </p:cNvPr>
          <p:cNvSpPr txBox="1"/>
          <p:nvPr/>
        </p:nvSpPr>
        <p:spPr>
          <a:xfrm>
            <a:off x="395271" y="2254511"/>
            <a:ext cx="1411981" cy="1051301"/>
          </a:xfrm>
          <a:prstGeom prst="rect">
            <a:avLst/>
          </a:prstGeom>
          <a:noFill/>
          <a:ln w="28575">
            <a:solidFill>
              <a:srgbClr val="0000CC"/>
            </a:solidFill>
          </a:ln>
        </p:spPr>
        <p:txBody>
          <a:bodyPr wrap="square" lIns="66462" tIns="33231" rIns="33231" bIns="0" rtlCol="0">
            <a:normAutofit/>
          </a:bodyPr>
          <a:lstStyle/>
          <a:p>
            <a:r>
              <a:rPr lang="ja-JP" altLang="en-US" sz="2585" dirty="0"/>
              <a:t>③</a:t>
            </a:r>
            <a:endParaRPr lang="en-US" altLang="ja-JP" sz="2585" dirty="0"/>
          </a:p>
          <a:p>
            <a:r>
              <a:rPr lang="ja-JP" altLang="en-US" sz="2585" dirty="0"/>
              <a:t>⑤</a:t>
            </a:r>
          </a:p>
        </p:txBody>
      </p:sp>
      <p:sp>
        <p:nvSpPr>
          <p:cNvPr id="102" name="テキスト ボックス 101">
            <a:extLst>
              <a:ext uri="{FF2B5EF4-FFF2-40B4-BE49-F238E27FC236}">
                <a16:creationId xmlns:a16="http://schemas.microsoft.com/office/drawing/2014/main" id="{2F05BB59-BA04-41AD-BAC8-A52582D29660}"/>
              </a:ext>
            </a:extLst>
          </p:cNvPr>
          <p:cNvSpPr txBox="1"/>
          <p:nvPr/>
        </p:nvSpPr>
        <p:spPr>
          <a:xfrm>
            <a:off x="1872707" y="1810242"/>
            <a:ext cx="1299449" cy="694736"/>
          </a:xfrm>
          <a:prstGeom prst="rect">
            <a:avLst/>
          </a:prstGeom>
          <a:noFill/>
          <a:ln w="28575">
            <a:solidFill>
              <a:srgbClr val="0000CC"/>
            </a:solidFill>
          </a:ln>
        </p:spPr>
        <p:txBody>
          <a:bodyPr wrap="square" lIns="66462" tIns="33231" rIns="33231" bIns="0" rtlCol="0">
            <a:normAutofit/>
          </a:bodyPr>
          <a:lstStyle/>
          <a:p>
            <a:r>
              <a:rPr lang="ja-JP" altLang="en-US" sz="2585"/>
              <a:t>④</a:t>
            </a:r>
          </a:p>
        </p:txBody>
      </p:sp>
      <p:sp>
        <p:nvSpPr>
          <p:cNvPr id="103" name="正方形/長方形 102">
            <a:extLst>
              <a:ext uri="{FF2B5EF4-FFF2-40B4-BE49-F238E27FC236}">
                <a16:creationId xmlns:a16="http://schemas.microsoft.com/office/drawing/2014/main" id="{F48F6A7E-A643-4CBF-BE41-5C28BA8D4535}"/>
              </a:ext>
            </a:extLst>
          </p:cNvPr>
          <p:cNvSpPr/>
          <p:nvPr/>
        </p:nvSpPr>
        <p:spPr>
          <a:xfrm>
            <a:off x="1399355" y="1735956"/>
            <a:ext cx="534121"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方法</a:t>
            </a:r>
          </a:p>
        </p:txBody>
      </p:sp>
      <p:cxnSp>
        <p:nvCxnSpPr>
          <p:cNvPr id="104" name="直線矢印コネクタ 103">
            <a:extLst>
              <a:ext uri="{FF2B5EF4-FFF2-40B4-BE49-F238E27FC236}">
                <a16:creationId xmlns:a16="http://schemas.microsoft.com/office/drawing/2014/main" id="{BCF930B4-CA27-4A95-9246-4A1EA399C789}"/>
              </a:ext>
            </a:extLst>
          </p:cNvPr>
          <p:cNvCxnSpPr>
            <a:cxnSpLocks/>
          </p:cNvCxnSpPr>
          <p:nvPr/>
        </p:nvCxnSpPr>
        <p:spPr>
          <a:xfrm>
            <a:off x="2219089" y="2508354"/>
            <a:ext cx="7941" cy="398769"/>
          </a:xfrm>
          <a:prstGeom prst="straightConnector1">
            <a:avLst/>
          </a:prstGeom>
          <a:ln w="28575">
            <a:solidFill>
              <a:schemeClr val="bg1">
                <a:lumMod val="50000"/>
              </a:schemeClr>
            </a:solidFill>
            <a:prstDash val="dash"/>
            <a:tailEnd type="arrow" w="lg" len="lg"/>
          </a:ln>
        </p:spPr>
        <p:style>
          <a:lnRef idx="1">
            <a:schemeClr val="accent1"/>
          </a:lnRef>
          <a:fillRef idx="0">
            <a:schemeClr val="accent1"/>
          </a:fillRef>
          <a:effectRef idx="0">
            <a:schemeClr val="accent1"/>
          </a:effectRef>
          <a:fontRef idx="minor">
            <a:schemeClr val="tx1"/>
          </a:fontRef>
        </p:style>
      </p:cxnSp>
      <p:sp>
        <p:nvSpPr>
          <p:cNvPr id="106" name="正方形/長方形 105">
            <a:extLst>
              <a:ext uri="{FF2B5EF4-FFF2-40B4-BE49-F238E27FC236}">
                <a16:creationId xmlns:a16="http://schemas.microsoft.com/office/drawing/2014/main" id="{A427F867-1F8F-4119-8333-B7AD8DC10178}"/>
              </a:ext>
            </a:extLst>
          </p:cNvPr>
          <p:cNvSpPr/>
          <p:nvPr/>
        </p:nvSpPr>
        <p:spPr>
          <a:xfrm>
            <a:off x="1772261" y="3479023"/>
            <a:ext cx="1528615" cy="996923"/>
          </a:xfrm>
          <a:prstGeom prst="rect">
            <a:avLst/>
          </a:prstGeom>
          <a:noFill/>
          <a:ln w="285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endParaRPr lang="en-US" altLang="ja-JP" sz="2585" spc="-37">
              <a:solidFill>
                <a:prstClr val="black"/>
              </a:solidFill>
              <a:latin typeface="ＭＳ Ｐゴシック" panose="020B0600070205080204" pitchFamily="50" charset="-128"/>
              <a:ea typeface="ＭＳ Ｐゴシック" panose="020B0600070205080204" pitchFamily="50" charset="-128"/>
            </a:endParaRPr>
          </a:p>
          <a:p>
            <a:pPr defTabSz="844083">
              <a:lnSpc>
                <a:spcPts val="1846"/>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⑥</a:t>
            </a:r>
          </a:p>
        </p:txBody>
      </p:sp>
      <p:sp>
        <p:nvSpPr>
          <p:cNvPr id="107" name="テキスト ボックス 106">
            <a:extLst>
              <a:ext uri="{FF2B5EF4-FFF2-40B4-BE49-F238E27FC236}">
                <a16:creationId xmlns:a16="http://schemas.microsoft.com/office/drawing/2014/main" id="{8545E812-8B35-4869-B6B1-DE81312B4EA8}"/>
              </a:ext>
            </a:extLst>
          </p:cNvPr>
          <p:cNvSpPr txBox="1"/>
          <p:nvPr/>
        </p:nvSpPr>
        <p:spPr>
          <a:xfrm>
            <a:off x="3003975" y="2552985"/>
            <a:ext cx="685684" cy="812787"/>
          </a:xfrm>
          <a:prstGeom prst="rect">
            <a:avLst/>
          </a:prstGeom>
          <a:noFill/>
        </p:spPr>
        <p:txBody>
          <a:bodyPr wrap="square">
            <a:spAutoFit/>
          </a:bodyPr>
          <a:lstStyle/>
          <a:p>
            <a:pPr>
              <a:lnSpc>
                <a:spcPts val="2954"/>
              </a:lnSpc>
            </a:pPr>
            <a:r>
              <a:rPr lang="ja-JP" altLang="en-US" sz="1846" dirty="0"/>
              <a:t>仮説</a:t>
            </a:r>
            <a:endParaRPr lang="en-US" altLang="ja-JP" sz="1846" dirty="0"/>
          </a:p>
          <a:p>
            <a:pPr>
              <a:lnSpc>
                <a:spcPts val="2954"/>
              </a:lnSpc>
            </a:pPr>
            <a:r>
              <a:rPr lang="ja-JP" altLang="en-US" sz="1846" dirty="0"/>
              <a:t>主張</a:t>
            </a:r>
          </a:p>
        </p:txBody>
      </p:sp>
      <p:sp>
        <p:nvSpPr>
          <p:cNvPr id="108" name="テキスト ボックス 107">
            <a:extLst>
              <a:ext uri="{FF2B5EF4-FFF2-40B4-BE49-F238E27FC236}">
                <a16:creationId xmlns:a16="http://schemas.microsoft.com/office/drawing/2014/main" id="{4728F32C-8E85-4725-BA64-758E1A648292}"/>
              </a:ext>
            </a:extLst>
          </p:cNvPr>
          <p:cNvSpPr txBox="1"/>
          <p:nvPr/>
        </p:nvSpPr>
        <p:spPr>
          <a:xfrm>
            <a:off x="5408129" y="2139877"/>
            <a:ext cx="1062612" cy="1104854"/>
          </a:xfrm>
          <a:prstGeom prst="rect">
            <a:avLst/>
          </a:prstGeom>
          <a:noFill/>
        </p:spPr>
        <p:txBody>
          <a:bodyPr wrap="square">
            <a:spAutoFit/>
          </a:bodyPr>
          <a:lstStyle/>
          <a:p>
            <a:pPr>
              <a:lnSpc>
                <a:spcPts val="1846"/>
              </a:lnSpc>
              <a:spcAft>
                <a:spcPts val="923"/>
              </a:spcAft>
            </a:pPr>
            <a:r>
              <a:rPr lang="ja-JP" altLang="en-US" sz="1108" dirty="0"/>
              <a:t>対立仮説</a:t>
            </a:r>
            <a:endParaRPr lang="en-US" altLang="ja-JP" sz="1108" dirty="0"/>
          </a:p>
          <a:p>
            <a:pPr>
              <a:lnSpc>
                <a:spcPts val="277"/>
              </a:lnSpc>
            </a:pPr>
            <a:endParaRPr lang="en-US" altLang="ja-JP" sz="277" dirty="0"/>
          </a:p>
          <a:p>
            <a:pPr>
              <a:lnSpc>
                <a:spcPts val="1662"/>
              </a:lnSpc>
            </a:pPr>
            <a:r>
              <a:rPr lang="ja-JP" altLang="en-US" sz="1108" dirty="0">
                <a:solidFill>
                  <a:srgbClr val="FF0000"/>
                </a:solidFill>
              </a:rPr>
              <a:t>対立する主張・異なる主張</a:t>
            </a:r>
            <a:endParaRPr lang="ja-JP" altLang="en-US" sz="2215" dirty="0">
              <a:solidFill>
                <a:srgbClr val="FF0000"/>
              </a:solidFill>
            </a:endParaRPr>
          </a:p>
        </p:txBody>
      </p:sp>
      <p:sp>
        <p:nvSpPr>
          <p:cNvPr id="116" name="吹き出し: 角を丸めた四角形 46">
            <a:extLst>
              <a:ext uri="{FF2B5EF4-FFF2-40B4-BE49-F238E27FC236}">
                <a16:creationId xmlns:a16="http://schemas.microsoft.com/office/drawing/2014/main" id="{473F0F65-77CF-D4F4-1A32-5CF6469B7E0E}"/>
              </a:ext>
            </a:extLst>
          </p:cNvPr>
          <p:cNvSpPr/>
          <p:nvPr/>
        </p:nvSpPr>
        <p:spPr>
          <a:xfrm>
            <a:off x="1565567" y="868516"/>
            <a:ext cx="1484366" cy="777102"/>
          </a:xfrm>
          <a:prstGeom prst="wedgeRoundRectCallout">
            <a:avLst>
              <a:gd name="adj1" fmla="val 5659"/>
              <a:gd name="adj2" fmla="val 67676"/>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1350" rIns="0" rtlCol="0" anchor="ctr"/>
          <a:lstStyle/>
          <a:p>
            <a:pPr defTabSz="844083">
              <a:lnSpc>
                <a:spcPts val="1193"/>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a:t>
            </a:r>
            <a:r>
              <a:rPr lang="ja-JP" altLang="en-US" sz="937">
                <a:solidFill>
                  <a:prstClr val="black"/>
                </a:solidFill>
                <a:latin typeface="ＭＳ Ｐゴシック" panose="020B0600070205080204" pitchFamily="50" charset="-128"/>
                <a:ea typeface="ＭＳ Ｐゴシック" panose="020B0600070205080204" pitchFamily="50" charset="-128"/>
              </a:rPr>
              <a:t>）</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lvl="0">
              <a:defRPr/>
            </a:pPr>
            <a:r>
              <a:rPr lang="ja-JP" altLang="en-US" sz="923" dirty="0">
                <a:solidFill>
                  <a:schemeClr val="tx1"/>
                </a:solidFill>
                <a:latin typeface="ＭＳ Ｐゴシック" panose="020B0600070205080204" pitchFamily="50" charset="-128"/>
                <a:ea typeface="ＭＳ Ｐゴシック" panose="020B0600070205080204" pitchFamily="50" charset="-128"/>
              </a:rPr>
              <a:t>どんな調査（インタビュー</a:t>
            </a:r>
            <a:r>
              <a:rPr lang="en-US" altLang="ja-JP" sz="923" dirty="0">
                <a:solidFill>
                  <a:schemeClr val="tx1"/>
                </a:solidFill>
                <a:latin typeface="ＭＳ Ｐゴシック" panose="020B0600070205080204" pitchFamily="50" charset="-128"/>
                <a:ea typeface="ＭＳ Ｐゴシック" panose="020B0600070205080204" pitchFamily="50" charset="-128"/>
              </a:rPr>
              <a:t>o</a:t>
            </a:r>
            <a:r>
              <a:rPr lang="ja-JP" altLang="en-US" sz="923" dirty="0">
                <a:solidFill>
                  <a:schemeClr val="tx1"/>
                </a:solidFill>
                <a:latin typeface="ＭＳ Ｐゴシック" panose="020B0600070205080204" pitchFamily="50" charset="-128"/>
                <a:ea typeface="ＭＳ Ｐゴシック" panose="020B0600070205080204" pitchFamily="50" charset="-128"/>
              </a:rPr>
              <a:t>ｒアンケート）を行ったのか</a:t>
            </a:r>
            <a:r>
              <a:rPr lang="en-US" altLang="ja-JP" sz="923" dirty="0">
                <a:solidFill>
                  <a:schemeClr val="tx1"/>
                </a:solidFill>
                <a:latin typeface="ＭＳ Ｐゴシック" panose="020B0600070205080204" pitchFamily="50" charset="-128"/>
                <a:ea typeface="ＭＳ Ｐゴシック" panose="020B0600070205080204" pitchFamily="50" charset="-128"/>
              </a:rPr>
              <a:t>(</a:t>
            </a:r>
            <a:r>
              <a:rPr lang="ja-JP" altLang="en-US" sz="923" dirty="0">
                <a:solidFill>
                  <a:schemeClr val="tx1"/>
                </a:solidFill>
                <a:latin typeface="ＭＳ Ｐゴシック" panose="020B0600070205080204" pitchFamily="50" charset="-128"/>
                <a:ea typeface="ＭＳ Ｐゴシック" panose="020B0600070205080204" pitchFamily="50" charset="-128"/>
              </a:rPr>
              <a:t>手続き・対象・項目</a:t>
            </a:r>
            <a:r>
              <a:rPr lang="en-US" altLang="ja-JP" sz="923" dirty="0">
                <a:solidFill>
                  <a:schemeClr val="tx1"/>
                </a:solidFill>
                <a:latin typeface="ＭＳ Ｐゴシック" panose="020B0600070205080204" pitchFamily="50" charset="-128"/>
                <a:ea typeface="ＭＳ Ｐゴシック" panose="020B0600070205080204" pitchFamily="50" charset="-128"/>
              </a:rPr>
              <a:t>)</a:t>
            </a:r>
            <a:r>
              <a:rPr lang="ja-JP" altLang="en-US" sz="923" dirty="0">
                <a:solidFill>
                  <a:schemeClr val="tx1"/>
                </a:solidFill>
                <a:latin typeface="ＭＳ Ｐゴシック" panose="020B0600070205080204" pitchFamily="50" charset="-128"/>
                <a:ea typeface="ＭＳ Ｐゴシック" panose="020B0600070205080204" pitchFamily="50" charset="-128"/>
              </a:rPr>
              <a:t>を説明しよう</a:t>
            </a:r>
            <a:endParaRPr lang="ja-JP" altLang="en-US" sz="937" dirty="0">
              <a:solidFill>
                <a:prstClr val="black"/>
              </a:solidFill>
              <a:latin typeface="ＭＳ Ｐゴシック" panose="020B0600070205080204" pitchFamily="50" charset="-128"/>
              <a:ea typeface="ＭＳ Ｐゴシック" panose="020B0600070205080204" pitchFamily="50" charset="-128"/>
            </a:endParaRPr>
          </a:p>
        </p:txBody>
      </p:sp>
      <p:sp>
        <p:nvSpPr>
          <p:cNvPr id="69" name="吹き出し: 角を丸めた四角形 68">
            <a:extLst>
              <a:ext uri="{FF2B5EF4-FFF2-40B4-BE49-F238E27FC236}">
                <a16:creationId xmlns:a16="http://schemas.microsoft.com/office/drawing/2014/main" id="{96E899F5-CFB9-A0AE-5566-FB978C26C0BA}"/>
              </a:ext>
            </a:extLst>
          </p:cNvPr>
          <p:cNvSpPr/>
          <p:nvPr/>
        </p:nvSpPr>
        <p:spPr>
          <a:xfrm>
            <a:off x="7702731" y="4816661"/>
            <a:ext cx="1322960" cy="1131708"/>
          </a:xfrm>
          <a:prstGeom prst="wedgeRoundRectCallout">
            <a:avLst>
              <a:gd name="adj1" fmla="val 2746"/>
              <a:gd name="adj2" fmla="val -72054"/>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0675" tIns="30675" rIns="0" bIns="0" numCol="1" spcCol="0" rtlCol="0" fromWordArt="0" anchor="t" anchorCtr="0" forceAA="0" compatLnSpc="1">
            <a:prstTxWarp prst="textNoShape">
              <a:avLst/>
            </a:prstTxWarp>
            <a:noAutofit/>
          </a:bodyPr>
          <a:lstStyle/>
          <a:p>
            <a:pPr defTabSz="844083">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（３）</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対立する主張や異なる主張について、そのロジック（論理の道筋</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を</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主張</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事実・データ</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論拠・理由づけ</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に分けて分析しよう。</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sp>
        <p:nvSpPr>
          <p:cNvPr id="70" name="吹き出し: 角を丸めた四角形 42">
            <a:extLst>
              <a:ext uri="{FF2B5EF4-FFF2-40B4-BE49-F238E27FC236}">
                <a16:creationId xmlns:a16="http://schemas.microsoft.com/office/drawing/2014/main" id="{AC57E0D8-F34B-A3CC-8D43-31EE7C74ABED}"/>
              </a:ext>
            </a:extLst>
          </p:cNvPr>
          <p:cNvSpPr/>
          <p:nvPr/>
        </p:nvSpPr>
        <p:spPr>
          <a:xfrm>
            <a:off x="6453220" y="4801955"/>
            <a:ext cx="1187403" cy="1227407"/>
          </a:xfrm>
          <a:prstGeom prst="wedgeRoundRectCallout">
            <a:avLst>
              <a:gd name="adj1" fmla="val -144400"/>
              <a:gd name="adj2" fmla="val -76717"/>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0675" tIns="0" rIns="0" bIns="0" numCol="1" spcCol="0" rtlCol="0" fromWordArt="0" anchor="ctr" anchorCtr="0" forceAA="0" compatLnSpc="1">
            <a:prstTxWarp prst="textNoShape">
              <a:avLst/>
            </a:prstTxWarp>
            <a:noAutofit/>
          </a:bodyPr>
          <a:lstStyle/>
          <a:p>
            <a:pPr defTabSz="844083">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 </a:t>
            </a:r>
            <a:r>
              <a:rPr lang="ja-JP" altLang="en-US" sz="937" dirty="0">
                <a:solidFill>
                  <a:prstClr val="black"/>
                </a:solidFill>
                <a:latin typeface="ＭＳ Ｐゴシック" panose="020B0600070205080204" pitchFamily="50" charset="-128"/>
                <a:ea typeface="ＭＳ Ｐゴシック" panose="020B0600070205080204" pitchFamily="50" charset="-128"/>
              </a:rPr>
              <a:t>（４）</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a:lnSpc>
                <a:spcPts val="1108"/>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三角ロジック　  　の 　 </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事実・データ</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論拠・理由づけ</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、両者を主張とつなぐロジックに目を向け、問題点を指摘しよう。</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grpSp>
        <p:nvGrpSpPr>
          <p:cNvPr id="71" name="グループ化 70">
            <a:extLst>
              <a:ext uri="{FF2B5EF4-FFF2-40B4-BE49-F238E27FC236}">
                <a16:creationId xmlns:a16="http://schemas.microsoft.com/office/drawing/2014/main" id="{2C16EE70-1FF3-A368-0785-2C22C8FFE075}"/>
              </a:ext>
            </a:extLst>
          </p:cNvPr>
          <p:cNvGrpSpPr/>
          <p:nvPr/>
        </p:nvGrpSpPr>
        <p:grpSpPr>
          <a:xfrm>
            <a:off x="7195935" y="5048917"/>
            <a:ext cx="166442" cy="139570"/>
            <a:chOff x="8582559" y="4259204"/>
            <a:chExt cx="386513" cy="294648"/>
          </a:xfrm>
        </p:grpSpPr>
        <p:sp>
          <p:nvSpPr>
            <p:cNvPr id="72" name="二等辺三角形 71">
              <a:extLst>
                <a:ext uri="{FF2B5EF4-FFF2-40B4-BE49-F238E27FC236}">
                  <a16:creationId xmlns:a16="http://schemas.microsoft.com/office/drawing/2014/main" id="{88DF9064-3EB9-A57A-446E-BCE446BE67C5}"/>
                </a:ext>
              </a:extLst>
            </p:cNvPr>
            <p:cNvSpPr>
              <a:spLocks/>
            </p:cNvSpPr>
            <p:nvPr/>
          </p:nvSpPr>
          <p:spPr>
            <a:xfrm>
              <a:off x="8582559" y="4259204"/>
              <a:ext cx="386513" cy="288000"/>
            </a:xfrm>
            <a:prstGeom prst="triangle">
              <a:avLst>
                <a:gd name="adj" fmla="val 50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73" name="テキスト ボックス 72">
              <a:extLst>
                <a:ext uri="{FF2B5EF4-FFF2-40B4-BE49-F238E27FC236}">
                  <a16:creationId xmlns:a16="http://schemas.microsoft.com/office/drawing/2014/main" id="{8D13FB87-C9A1-C175-9494-5E0AEFE4C815}"/>
                </a:ext>
              </a:extLst>
            </p:cNvPr>
            <p:cNvSpPr txBox="1"/>
            <p:nvPr/>
          </p:nvSpPr>
          <p:spPr>
            <a:xfrm>
              <a:off x="8706184" y="4314120"/>
              <a:ext cx="216929" cy="239732"/>
            </a:xfrm>
            <a:prstGeom prst="rect">
              <a:avLst/>
            </a:prstGeom>
            <a:noFill/>
            <a:ln>
              <a:noFill/>
            </a:ln>
          </p:spPr>
          <p:txBody>
            <a:bodyPr wrap="square" lIns="0" tIns="0" rIns="0" bIns="0" rtlCol="0">
              <a:spAutoFit/>
            </a:bodyPr>
            <a:lstStyle/>
            <a:p>
              <a:r>
                <a:rPr lang="ja-JP" altLang="en-US" sz="738" dirty="0">
                  <a:solidFill>
                    <a:schemeClr val="bg1"/>
                  </a:solidFill>
                  <a:latin typeface="HGP創英角ｺﾞｼｯｸUB" panose="020B0900000000000000" pitchFamily="50" charset="-128"/>
                  <a:ea typeface="HGP創英角ｺﾞｼｯｸUB" panose="020B0900000000000000" pitchFamily="50" charset="-128"/>
                </a:rPr>
                <a:t>２</a:t>
              </a:r>
            </a:p>
          </p:txBody>
        </p:sp>
      </p:grpSp>
      <p:sp>
        <p:nvSpPr>
          <p:cNvPr id="75" name="吹き出し: 角を丸めた四角形 74">
            <a:extLst>
              <a:ext uri="{FF2B5EF4-FFF2-40B4-BE49-F238E27FC236}">
                <a16:creationId xmlns:a16="http://schemas.microsoft.com/office/drawing/2014/main" id="{B08ECA0C-881F-F1F0-A24B-B59D3F42BA7B}"/>
              </a:ext>
            </a:extLst>
          </p:cNvPr>
          <p:cNvSpPr/>
          <p:nvPr/>
        </p:nvSpPr>
        <p:spPr>
          <a:xfrm>
            <a:off x="2961295" y="5893511"/>
            <a:ext cx="3314715" cy="695874"/>
          </a:xfrm>
          <a:prstGeom prst="wedgeRoundRectCallout">
            <a:avLst>
              <a:gd name="adj1" fmla="val -41996"/>
              <a:gd name="adj2" fmla="val -65331"/>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0675" tIns="30675" rIns="0" bIns="0" numCol="1" spcCol="0" rtlCol="0" fromWordArt="0" anchor="ctr" anchorCtr="0" forceAA="0" compatLnSpc="1">
            <a:prstTxWarp prst="textNoShape">
              <a:avLst/>
            </a:prstTxWarp>
            <a:noAutofit/>
          </a:bodyPr>
          <a:lstStyle/>
          <a:p>
            <a:pPr defTabSz="844083">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 </a:t>
            </a:r>
            <a:r>
              <a:rPr lang="ja-JP" altLang="en-US" sz="937" dirty="0">
                <a:solidFill>
                  <a:prstClr val="black"/>
                </a:solidFill>
                <a:latin typeface="ＭＳ Ｐゴシック" panose="020B0600070205080204" pitchFamily="50" charset="-128"/>
                <a:ea typeface="ＭＳ Ｐゴシック" panose="020B0600070205080204" pitchFamily="50" charset="-128"/>
              </a:rPr>
              <a:t>（５）</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問題に対して自分の主張と相手の主張から取り入れるべき内容を統合して、最終的な結論を書こう。調べたことをまとめるだけでなく、新たな</a:t>
            </a:r>
            <a:r>
              <a:rPr lang="ja-JP" altLang="en-US" sz="937" spc="9" dirty="0">
                <a:solidFill>
                  <a:prstClr val="black"/>
                </a:solidFill>
                <a:latin typeface="ＭＳ Ｐゴシック" panose="020B0600070205080204" pitchFamily="50" charset="-128"/>
                <a:ea typeface="ＭＳ Ｐゴシック" panose="020B0600070205080204" pitchFamily="50" charset="-128"/>
              </a:rPr>
              <a:t>知見を創造したり、</a:t>
            </a:r>
            <a:r>
              <a:rPr lang="ja-JP" altLang="en-US" sz="937" spc="-17" dirty="0">
                <a:solidFill>
                  <a:prstClr val="black"/>
                </a:solidFill>
                <a:latin typeface="ＭＳ Ｐゴシック" panose="020B0600070205080204" pitchFamily="50" charset="-128"/>
                <a:ea typeface="ＭＳ Ｐゴシック" panose="020B0600070205080204" pitchFamily="50" charset="-128"/>
              </a:rPr>
              <a:t>結論に基づいて</a:t>
            </a:r>
            <a:r>
              <a:rPr lang="ja-JP" altLang="en-US" sz="937" dirty="0">
                <a:solidFill>
                  <a:prstClr val="black"/>
                </a:solidFill>
                <a:latin typeface="ＭＳ Ｐゴシック" panose="020B0600070205080204" pitchFamily="50" charset="-128"/>
                <a:ea typeface="ＭＳ Ｐゴシック" panose="020B0600070205080204" pitchFamily="50" charset="-128"/>
              </a:rPr>
              <a:t>提言したりしよう。 </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cxnSp>
        <p:nvCxnSpPr>
          <p:cNvPr id="76" name="直線矢印コネクタ 75">
            <a:extLst>
              <a:ext uri="{FF2B5EF4-FFF2-40B4-BE49-F238E27FC236}">
                <a16:creationId xmlns:a16="http://schemas.microsoft.com/office/drawing/2014/main" id="{6AE6A4D5-7B61-C3F8-99EA-DEADB8421618}"/>
              </a:ext>
            </a:extLst>
          </p:cNvPr>
          <p:cNvCxnSpPr>
            <a:cxnSpLocks/>
          </p:cNvCxnSpPr>
          <p:nvPr/>
        </p:nvCxnSpPr>
        <p:spPr>
          <a:xfrm>
            <a:off x="1816574" y="2920978"/>
            <a:ext cx="830769" cy="0"/>
          </a:xfrm>
          <a:prstGeom prst="straightConnector1">
            <a:avLst/>
          </a:prstGeom>
          <a:ln w="28575">
            <a:solidFill>
              <a:schemeClr val="bg1">
                <a:lumMod val="50000"/>
              </a:schemeClr>
            </a:solidFill>
            <a:headEnd type="arrow" w="lg" len="lg"/>
            <a:tailEnd type="none" w="lg" len="lg"/>
          </a:ln>
        </p:spPr>
        <p:style>
          <a:lnRef idx="1">
            <a:schemeClr val="accent1"/>
          </a:lnRef>
          <a:fillRef idx="0">
            <a:schemeClr val="accent1"/>
          </a:fillRef>
          <a:effectRef idx="0">
            <a:schemeClr val="accent1"/>
          </a:effectRef>
          <a:fontRef idx="minor">
            <a:schemeClr val="tx1"/>
          </a:fontRef>
        </p:style>
      </p:cxnSp>
      <p:sp>
        <p:nvSpPr>
          <p:cNvPr id="4" name="吹き出し: 角を丸めた四角形 3">
            <a:extLst>
              <a:ext uri="{FF2B5EF4-FFF2-40B4-BE49-F238E27FC236}">
                <a16:creationId xmlns:a16="http://schemas.microsoft.com/office/drawing/2014/main" id="{E9D59212-1E0F-BD10-56E4-632B343C0066}"/>
              </a:ext>
            </a:extLst>
          </p:cNvPr>
          <p:cNvSpPr/>
          <p:nvPr/>
        </p:nvSpPr>
        <p:spPr>
          <a:xfrm>
            <a:off x="6197473" y="402554"/>
            <a:ext cx="2832465" cy="1170405"/>
          </a:xfrm>
          <a:prstGeom prst="wedgeRoundRectCallout">
            <a:avLst>
              <a:gd name="adj1" fmla="val -54669"/>
              <a:gd name="adj2" fmla="val -9098"/>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1350" rIns="0" rtlCol="0" anchor="ctr"/>
          <a:lstStyle/>
          <a:p>
            <a:pPr defTabSz="844083">
              <a:lnSpc>
                <a:spcPts val="1193"/>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（１）</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93"/>
              </a:lnSpc>
              <a:spcAft>
                <a:spcPts val="92"/>
              </a:spcAft>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ja-JP" altLang="en-US" sz="937" u="sng" dirty="0">
                <a:solidFill>
                  <a:prstClr val="black"/>
                </a:solidFill>
                <a:latin typeface="ＭＳ Ｐゴシック" panose="020B0600070205080204" pitchFamily="50" charset="-128"/>
                <a:ea typeface="ＭＳ Ｐゴシック" panose="020B0600070205080204" pitchFamily="50" charset="-128"/>
              </a:rPr>
              <a:t>探究の動機</a:t>
            </a:r>
            <a:r>
              <a:rPr lang="ja-JP" altLang="en-US" sz="937" dirty="0">
                <a:solidFill>
                  <a:prstClr val="black"/>
                </a:solidFill>
                <a:latin typeface="ＭＳ Ｐゴシック" panose="020B0600070205080204" pitchFamily="50" charset="-128"/>
                <a:ea typeface="ＭＳ Ｐゴシック" panose="020B0600070205080204" pitchFamily="50" charset="-128"/>
              </a:rPr>
              <a:t>：自分と問題との関わり。</a:t>
            </a:r>
            <a:endParaRPr lang="en-US" altLang="ja-JP" sz="937" u="sng" dirty="0">
              <a:solidFill>
                <a:prstClr val="black"/>
              </a:solidFill>
              <a:latin typeface="ＭＳ Ｐゴシック" panose="020B0600070205080204" pitchFamily="50" charset="-128"/>
              <a:ea typeface="ＭＳ Ｐゴシック" panose="020B0600070205080204" pitchFamily="50" charset="-128"/>
            </a:endParaRPr>
          </a:p>
          <a:p>
            <a:pPr marL="342909" indent="-442557"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ja-JP" altLang="en-US" sz="937" u="sng" dirty="0">
                <a:solidFill>
                  <a:prstClr val="black"/>
                </a:solidFill>
                <a:latin typeface="ＭＳ Ｐゴシック" panose="020B0600070205080204" pitchFamily="50" charset="-128"/>
                <a:ea typeface="ＭＳ Ｐゴシック" panose="020B0600070205080204" pitchFamily="50" charset="-128"/>
              </a:rPr>
              <a:t>課題</a:t>
            </a:r>
            <a:r>
              <a:rPr lang="ja-JP" altLang="en-US" sz="937" dirty="0">
                <a:solidFill>
                  <a:prstClr val="black"/>
                </a:solidFill>
                <a:latin typeface="ＭＳ Ｐゴシック" panose="020B0600070205080204" pitchFamily="50" charset="-128"/>
                <a:ea typeface="ＭＳ Ｐゴシック" panose="020B0600070205080204" pitchFamily="50" charset="-128"/>
              </a:rPr>
              <a:t>：疑問だ、解決すべきだ、知りたいと思う問題の領域や具体的な事柄。</a:t>
            </a:r>
          </a:p>
          <a:p>
            <a:pPr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ja-JP" altLang="en-US" sz="937" u="sng" dirty="0">
                <a:solidFill>
                  <a:prstClr val="black"/>
                </a:solidFill>
                <a:latin typeface="ＭＳ Ｐゴシック" panose="020B0600070205080204" pitchFamily="50" charset="-128"/>
                <a:ea typeface="ＭＳ Ｐゴシック" panose="020B0600070205080204" pitchFamily="50" charset="-128"/>
              </a:rPr>
              <a:t>リサーチクエスチョン</a:t>
            </a:r>
            <a:r>
              <a:rPr lang="ja-JP" altLang="en-US" sz="937" dirty="0">
                <a:solidFill>
                  <a:prstClr val="black"/>
                </a:solidFill>
                <a:latin typeface="ＭＳ Ｐゴシック" panose="020B0600070205080204" pitchFamily="50" charset="-128"/>
                <a:ea typeface="ＭＳ Ｐゴシック" panose="020B0600070205080204" pitchFamily="50" charset="-128"/>
              </a:rPr>
              <a:t>：探究上の問い</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　↳</a:t>
            </a:r>
            <a:r>
              <a:rPr lang="ja-JP" altLang="en-US" sz="923" dirty="0">
                <a:solidFill>
                  <a:prstClr val="black"/>
                </a:solidFill>
                <a:latin typeface="ＭＳ Ｐゴシック" panose="020B0600070205080204" pitchFamily="50" charset="-128"/>
                <a:ea typeface="ＭＳ Ｐゴシック" panose="020B0600070205080204" pitchFamily="50" charset="-128"/>
              </a:rPr>
              <a:t>疑問文で表す。程よい規模と深さがある問いにする。</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を整理・意識して探究を進めよう！</a:t>
            </a:r>
          </a:p>
        </p:txBody>
      </p:sp>
      <p:cxnSp>
        <p:nvCxnSpPr>
          <p:cNvPr id="6" name="直線コネクタ 5">
            <a:extLst>
              <a:ext uri="{FF2B5EF4-FFF2-40B4-BE49-F238E27FC236}">
                <a16:creationId xmlns:a16="http://schemas.microsoft.com/office/drawing/2014/main" id="{5994DB72-A626-5144-1EFC-B9EC258AE868}"/>
              </a:ext>
            </a:extLst>
          </p:cNvPr>
          <p:cNvCxnSpPr>
            <a:cxnSpLocks/>
          </p:cNvCxnSpPr>
          <p:nvPr/>
        </p:nvCxnSpPr>
        <p:spPr>
          <a:xfrm>
            <a:off x="4593353" y="2983085"/>
            <a:ext cx="0" cy="487569"/>
          </a:xfrm>
          <a:prstGeom prst="line">
            <a:avLst/>
          </a:prstGeom>
          <a:ln w="28575">
            <a:solidFill>
              <a:schemeClr val="bg1">
                <a:lumMod val="50000"/>
              </a:schemeClr>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B0E3D79D-DC7C-2561-25E2-8E7FC51371E4}"/>
              </a:ext>
            </a:extLst>
          </p:cNvPr>
          <p:cNvSpPr/>
          <p:nvPr/>
        </p:nvSpPr>
        <p:spPr>
          <a:xfrm>
            <a:off x="4443422" y="3239966"/>
            <a:ext cx="314317" cy="193579"/>
          </a:xfrm>
          <a:prstGeom prst="rect">
            <a:avLst/>
          </a:prstGeom>
          <a:solidFill>
            <a:srgbClr val="FFFFFF"/>
          </a:solidFill>
          <a:ln>
            <a:noFill/>
          </a:ln>
        </p:spPr>
        <p:txBody>
          <a:bodyPr wrap="none" lIns="0" tIns="0" rIns="0" bIns="0">
            <a:spAutoFit/>
          </a:bodyPr>
          <a:lstStyle/>
          <a:p>
            <a:pPr defTabSz="779173">
              <a:defRPr/>
            </a:pPr>
            <a:r>
              <a:rPr lang="ja-JP" altLang="en-US" sz="1258" spc="-37" dirty="0">
                <a:solidFill>
                  <a:srgbClr val="00B050"/>
                </a:solidFill>
                <a:latin typeface="ＭＳ Ｐゴシック" panose="020B0600070205080204" pitchFamily="50" charset="-128"/>
                <a:ea typeface="ＭＳ Ｐゴシック" panose="020B0600070205080204" pitchFamily="50" charset="-128"/>
              </a:rPr>
              <a:t>反駁</a:t>
            </a:r>
            <a:endParaRPr lang="en-US" altLang="ja-JP" sz="1258" spc="-37" dirty="0">
              <a:solidFill>
                <a:srgbClr val="00B050"/>
              </a:solidFill>
              <a:latin typeface="ＭＳ Ｐゴシック" panose="020B0600070205080204" pitchFamily="50" charset="-128"/>
              <a:ea typeface="ＭＳ Ｐゴシック" panose="020B0600070205080204" pitchFamily="50" charset="-128"/>
            </a:endParaRPr>
          </a:p>
        </p:txBody>
      </p:sp>
      <p:grpSp>
        <p:nvGrpSpPr>
          <p:cNvPr id="12" name="グループ化 11">
            <a:extLst>
              <a:ext uri="{FF2B5EF4-FFF2-40B4-BE49-F238E27FC236}">
                <a16:creationId xmlns:a16="http://schemas.microsoft.com/office/drawing/2014/main" id="{5C40EA23-3939-2830-593F-579521141D97}"/>
              </a:ext>
            </a:extLst>
          </p:cNvPr>
          <p:cNvGrpSpPr/>
          <p:nvPr/>
        </p:nvGrpSpPr>
        <p:grpSpPr>
          <a:xfrm>
            <a:off x="79183" y="4737367"/>
            <a:ext cx="2675861" cy="1227403"/>
            <a:chOff x="98037" y="4775075"/>
            <a:chExt cx="2675861" cy="1227403"/>
          </a:xfrm>
        </p:grpSpPr>
        <p:sp>
          <p:nvSpPr>
            <p:cNvPr id="13" name="吹き出し: 角を丸めた四角形 12">
              <a:extLst>
                <a:ext uri="{FF2B5EF4-FFF2-40B4-BE49-F238E27FC236}">
                  <a16:creationId xmlns:a16="http://schemas.microsoft.com/office/drawing/2014/main" id="{BC7FF9FE-F01E-83AC-8059-77E8260319E3}"/>
                </a:ext>
              </a:extLst>
            </p:cNvPr>
            <p:cNvSpPr/>
            <p:nvPr/>
          </p:nvSpPr>
          <p:spPr>
            <a:xfrm>
              <a:off x="98037" y="4775075"/>
              <a:ext cx="2675861" cy="1227403"/>
            </a:xfrm>
            <a:prstGeom prst="wedgeRoundRectCallout">
              <a:avLst>
                <a:gd name="adj1" fmla="val -25089"/>
                <a:gd name="adj2" fmla="val -60598"/>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0675" tIns="0" rIns="0" bIns="30675" rtlCol="0" anchor="t"/>
            <a:lstStyle/>
            <a:p>
              <a:pPr defTabSz="844083">
                <a:lnSpc>
                  <a:spcPts val="1108"/>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 </a:t>
              </a:r>
              <a:r>
                <a:rPr lang="ja-JP" altLang="en-US" sz="937" dirty="0">
                  <a:solidFill>
                    <a:prstClr val="black"/>
                  </a:solidFill>
                  <a:latin typeface="ＭＳ Ｐゴシック" panose="020B0600070205080204" pitchFamily="50" charset="-128"/>
                  <a:ea typeface="ＭＳ Ｐゴシック" panose="020B0600070205080204" pitchFamily="50" charset="-128"/>
                </a:rPr>
                <a:t>（２）</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08"/>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三角ロジックを意識しよう！</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marL="1524527" lvl="4" defTabSz="844083">
                <a:lnSpc>
                  <a:spcPts val="1448"/>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論理的な</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主張</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は、</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marL="1524527" lvl="4" defTabSz="844083">
                <a:lnSpc>
                  <a:spcPts val="1448"/>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事実・データ</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と</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marL="1524527" lvl="4" defTabSz="844083">
                <a:lnSpc>
                  <a:spcPts val="1448"/>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論拠・理由づけ</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によって成り立つ。</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pic>
          <p:nvPicPr>
            <p:cNvPr id="14" name="図 13">
              <a:extLst>
                <a:ext uri="{FF2B5EF4-FFF2-40B4-BE49-F238E27FC236}">
                  <a16:creationId xmlns:a16="http://schemas.microsoft.com/office/drawing/2014/main" id="{C352B426-DD4D-B7C0-B959-7E4EE65708F5}"/>
                </a:ext>
              </a:extLst>
            </p:cNvPr>
            <p:cNvPicPr>
              <a:picLocks noChangeAspect="1"/>
            </p:cNvPicPr>
            <p:nvPr/>
          </p:nvPicPr>
          <p:blipFill>
            <a:blip r:embed="rId3"/>
            <a:stretch>
              <a:fillRect/>
            </a:stretch>
          </p:blipFill>
          <p:spPr>
            <a:xfrm>
              <a:off x="188099" y="5154650"/>
              <a:ext cx="1469850" cy="772320"/>
            </a:xfrm>
            <a:prstGeom prst="rect">
              <a:avLst/>
            </a:prstGeom>
          </p:spPr>
        </p:pic>
      </p:grpSp>
      <p:sp>
        <p:nvSpPr>
          <p:cNvPr id="2" name="テキスト ボックス 1">
            <a:extLst>
              <a:ext uri="{FF2B5EF4-FFF2-40B4-BE49-F238E27FC236}">
                <a16:creationId xmlns:a16="http://schemas.microsoft.com/office/drawing/2014/main" id="{53440405-9998-01E4-104F-8A537E2CFF0E}"/>
              </a:ext>
            </a:extLst>
          </p:cNvPr>
          <p:cNvSpPr txBox="1"/>
          <p:nvPr/>
        </p:nvSpPr>
        <p:spPr>
          <a:xfrm>
            <a:off x="234044" y="434170"/>
            <a:ext cx="2718870" cy="400110"/>
          </a:xfrm>
          <a:prstGeom prst="rect">
            <a:avLst/>
          </a:prstGeom>
          <a:noFill/>
        </p:spPr>
        <p:txBody>
          <a:bodyPr wrap="square" rtlCol="0">
            <a:spAutoFit/>
          </a:bodyPr>
          <a:lstStyle/>
          <a:p>
            <a:pPr algn="ctr" defTabSz="844083">
              <a:defRPr/>
            </a:pPr>
            <a:r>
              <a:rPr lang="ja-JP" altLang="en-US" sz="2000" b="1" dirty="0">
                <a:solidFill>
                  <a:srgbClr val="00B050"/>
                </a:solidFill>
                <a:latin typeface="ＭＳ Ｐゴシック" panose="020B0600070205080204" pitchFamily="50" charset="-128"/>
                <a:ea typeface="ＭＳ Ｐゴシック" panose="020B0600070205080204" pitchFamily="50" charset="-128"/>
              </a:rPr>
              <a:t>探究チャートのポイント</a:t>
            </a:r>
          </a:p>
        </p:txBody>
      </p:sp>
    </p:spTree>
    <p:extLst>
      <p:ext uri="{BB962C8B-B14F-4D97-AF65-F5344CB8AC3E}">
        <p14:creationId xmlns:p14="http://schemas.microsoft.com/office/powerpoint/2010/main" val="7255071"/>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374</Words>
  <Application>Microsoft Macintosh PowerPoint</Application>
  <PresentationFormat>画面に合わせる (4:3)</PresentationFormat>
  <Paragraphs>61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HGP創英角ｺﾞｼｯｸUB</vt:lpstr>
      <vt:lpstr>ＭＳ Ｐゴシック</vt:lpstr>
      <vt:lpstr>メイリオ</vt:lpstr>
      <vt:lpstr>游ゴシック</vt:lpstr>
      <vt:lpstr>Arial</vt:lpstr>
      <vt:lpstr>Calibri</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2022-07-04T21:37:20Z</dcterms:created>
  <dcterms:modified xsi:type="dcterms:W3CDTF">2023-02-15T07:34:19Z</dcterms:modified>
</cp:coreProperties>
</file>