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471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91" autoAdjust="0"/>
    <p:restoredTop sz="88450" autoAdjust="0"/>
  </p:normalViewPr>
  <p:slideViewPr>
    <p:cSldViewPr snapToGrid="0">
      <p:cViewPr varScale="1">
        <p:scale>
          <a:sx n="94" d="100"/>
          <a:sy n="94" d="100"/>
        </p:scale>
        <p:origin x="192" y="224"/>
      </p:cViewPr>
      <p:guideLst/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5A2C82-668F-458D-BF8E-BE5C168AC937}" type="datetimeFigureOut">
              <a:rPr kumimoji="1" lang="ja-JP" altLang="en-US" smtClean="0"/>
              <a:t>2022/10/7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0F826E-A535-488C-961D-A6B83F212A2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215385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ctr" defTabSz="83850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ja-JP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図</a:t>
            </a:r>
            <a:r>
              <a:rPr kumimoji="1" lang="en-US" altLang="ja-JP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8.1.1</a:t>
            </a:r>
            <a:r>
              <a:rPr kumimoji="1" lang="ja-JP" altLang="ja-JP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　ゲーム規制</a:t>
            </a:r>
            <a:r>
              <a:rPr kumimoji="1" lang="ja-JP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条例</a:t>
            </a:r>
            <a:r>
              <a:rPr kumimoji="1" lang="ja-JP" altLang="ja-JP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をめぐる対話型論証モデル</a:t>
            </a:r>
            <a:endParaRPr lang="en-US" altLang="ja-JP" sz="110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838503">
              <a:defRPr/>
            </a:pPr>
            <a:fld id="{59571069-2004-6C44-99A6-4564AD33122B}" type="slidenum">
              <a:rPr lang="ja-JP" altLang="en-US">
                <a:solidFill>
                  <a:prstClr val="black"/>
                </a:solidFill>
                <a:latin typeface="游ゴシック" panose="020F0502020204030204"/>
                <a:ea typeface="游ゴシック" panose="020B0400000000000000" pitchFamily="50" charset="-128"/>
              </a:rPr>
              <a:pPr defTabSz="838503">
                <a:defRPr/>
              </a:pPr>
              <a:t>1</a:t>
            </a:fld>
            <a:endParaRPr lang="ja-JP" altLang="en-US">
              <a:solidFill>
                <a:prstClr val="black"/>
              </a:solidFill>
              <a:latin typeface="游ゴシック" panose="020F0502020204030204"/>
              <a:ea typeface="游ゴシック" panose="020B0400000000000000" pitchFamily="50" charset="-128"/>
            </a:endParaRP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060FB3C-5137-48FD-AB8A-B62541E2763A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kumimoji="1" lang="en-US" altLang="ja-JP"/>
              <a:t>2020/1/14</a:t>
            </a:r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818641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Line 2"/>
          <p:cNvSpPr>
            <a:spLocks noChangeShapeType="1"/>
          </p:cNvSpPr>
          <p:nvPr/>
        </p:nvSpPr>
        <p:spPr bwMode="auto">
          <a:xfrm>
            <a:off x="7315200" y="1066800"/>
            <a:ext cx="0" cy="449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ja-JP" altLang="en-US" sz="3200">
              <a:solidFill>
                <a:srgbClr val="000000"/>
              </a:solidFill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15913" y="466725"/>
            <a:ext cx="6781800" cy="2133600"/>
          </a:xfrm>
        </p:spPr>
        <p:txBody>
          <a:bodyPr anchor="b"/>
          <a:lstStyle>
            <a:lvl1pPr algn="r">
              <a:defRPr sz="4600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849313" y="3049588"/>
            <a:ext cx="6248400" cy="23622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 sz="3400"/>
            </a:lvl1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fld id="{3B7AAA73-88B1-441C-9298-35C8973691E4}" type="datetime1">
              <a:rPr lang="ja-JP" altLang="en-US" smtClean="0">
                <a:solidFill>
                  <a:srgbClr val="000000"/>
                </a:solidFill>
              </a:rPr>
              <a:t>2022/10/7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337D0012-EE79-4F9B-9245-E9A1DBFD8A02}" type="slidenum">
              <a:rPr lang="en-US" altLang="ja-JP">
                <a:solidFill>
                  <a:srgbClr val="000000"/>
                </a:solidFill>
              </a:rPr>
              <a:pPr/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160" name="Line 40"/>
          <p:cNvSpPr>
            <a:spLocks noChangeShapeType="1"/>
          </p:cNvSpPr>
          <p:nvPr/>
        </p:nvSpPr>
        <p:spPr bwMode="auto">
          <a:xfrm>
            <a:off x="304800" y="2819400"/>
            <a:ext cx="822960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ja-JP" altLang="en-US" sz="3200">
              <a:solidFill>
                <a:srgbClr val="000000"/>
              </a:solidFill>
            </a:endParaRPr>
          </a:p>
        </p:txBody>
      </p:sp>
      <p:pic>
        <p:nvPicPr>
          <p:cNvPr id="5161" name="Picture 11" descr="CPEHEロゴ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451725" y="1773238"/>
            <a:ext cx="973138" cy="687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5625817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AE3E5C7-8640-466C-A8C1-EC2685F6EFAE}" type="datetime1">
              <a:rPr lang="ja-JP" altLang="en-US" smtClean="0">
                <a:solidFill>
                  <a:srgbClr val="000000"/>
                </a:solidFill>
              </a:rPr>
              <a:t>2022/10/7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60D62E-E806-461A-8523-D9DDAD11E8F7}" type="slidenum">
              <a:rPr lang="en-US" altLang="ja-JP">
                <a:solidFill>
                  <a:srgbClr val="000000"/>
                </a:solidFill>
              </a:rPr>
              <a:pPr/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99676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742113" y="122238"/>
            <a:ext cx="2222500" cy="6330950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71438" y="122238"/>
            <a:ext cx="6518275" cy="6330950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D8A8828-3248-491C-B262-01CF230C66B5}" type="datetime1">
              <a:rPr lang="ja-JP" altLang="en-US" smtClean="0">
                <a:solidFill>
                  <a:srgbClr val="000000"/>
                </a:solidFill>
              </a:rPr>
              <a:t>2022/10/7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59D1708-5809-478B-A9DE-8BE05BD584B4}" type="slidenum">
              <a:rPr lang="en-US" altLang="ja-JP">
                <a:solidFill>
                  <a:srgbClr val="000000"/>
                </a:solidFill>
              </a:rPr>
              <a:pPr/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32738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AndObj" preserve="1">
  <p:cSld name="タイトル、テキスト、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95288" y="122238"/>
            <a:ext cx="7921625" cy="1074737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sz="half" idx="1"/>
          </p:nvPr>
        </p:nvSpPr>
        <p:spPr>
          <a:xfrm>
            <a:off x="71438" y="1484313"/>
            <a:ext cx="4370387" cy="4968875"/>
          </a:xfrm>
        </p:spPr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94225" y="1484313"/>
            <a:ext cx="4370388" cy="4968875"/>
          </a:xfrm>
        </p:spPr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4D6F1AA8-CD9D-4961-AE81-41F749F77B4E}" type="datetime1">
              <a:rPr lang="ja-JP" altLang="en-US" smtClean="0">
                <a:solidFill>
                  <a:srgbClr val="000000"/>
                </a:solidFill>
              </a:rPr>
              <a:t>2022/10/7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7010400" y="64008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9650FA05-D087-465C-BA34-6B33DB070200}" type="slidenum">
              <a:rPr lang="en-US" altLang="ja-JP">
                <a:solidFill>
                  <a:srgbClr val="000000"/>
                </a:solidFill>
              </a:rPr>
              <a:pPr/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82819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Only" preserve="1">
  <p:cSld name="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コンテンツ プレースホルダ 1"/>
          <p:cNvSpPr>
            <a:spLocks noGrp="1"/>
          </p:cNvSpPr>
          <p:nvPr>
            <p:ph/>
          </p:nvPr>
        </p:nvSpPr>
        <p:spPr>
          <a:xfrm>
            <a:off x="71438" y="122238"/>
            <a:ext cx="8893175" cy="6330950"/>
          </a:xfrm>
        </p:spPr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6E4A57B7-9AB8-4DB2-83D9-7B6EDF7E2897}" type="datetime1">
              <a:rPr lang="ja-JP" altLang="en-US" smtClean="0">
                <a:solidFill>
                  <a:srgbClr val="000000"/>
                </a:solidFill>
              </a:rPr>
              <a:t>2022/10/7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7010400" y="64008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612F1E6D-D7AA-43BA-9590-284BAC557F40}" type="slidenum">
              <a:rPr lang="en-US" altLang="ja-JP">
                <a:solidFill>
                  <a:srgbClr val="000000"/>
                </a:solidFill>
              </a:rPr>
              <a:pPr/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318329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bl" preserve="1">
  <p:cSld name="タイトルと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95288" y="122238"/>
            <a:ext cx="7921625" cy="1074737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表プレースホルダ 2"/>
          <p:cNvSpPr>
            <a:spLocks noGrp="1"/>
          </p:cNvSpPr>
          <p:nvPr>
            <p:ph type="tbl" idx="1"/>
          </p:nvPr>
        </p:nvSpPr>
        <p:spPr>
          <a:xfrm>
            <a:off x="71438" y="1484313"/>
            <a:ext cx="8893175" cy="4968875"/>
          </a:xfrm>
        </p:spPr>
        <p:txBody>
          <a:bodyPr/>
          <a:lstStyle/>
          <a:p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FDE82DC0-DC54-44DC-B8DD-54297D71C867}" type="datetime1">
              <a:rPr lang="ja-JP" altLang="en-US" smtClean="0">
                <a:solidFill>
                  <a:srgbClr val="000000"/>
                </a:solidFill>
              </a:rPr>
              <a:t>2022/10/7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7010400" y="64008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B29A37C4-DFB5-4596-9028-19A137F0BCFA}" type="slidenum">
              <a:rPr lang="en-US" altLang="ja-JP">
                <a:solidFill>
                  <a:srgbClr val="000000"/>
                </a:solidFill>
              </a:rPr>
              <a:pPr/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28184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fourObj" preserve="1">
  <p:cSld name="タイトルと 4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sz="quarter"/>
          </p:nvPr>
        </p:nvSpPr>
        <p:spPr>
          <a:xfrm>
            <a:off x="395288" y="122238"/>
            <a:ext cx="7921625" cy="1074737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quarter" idx="1"/>
          </p:nvPr>
        </p:nvSpPr>
        <p:spPr>
          <a:xfrm>
            <a:off x="71438" y="1484313"/>
            <a:ext cx="4370387" cy="2408237"/>
          </a:xfrm>
        </p:spPr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quarter" idx="2"/>
          </p:nvPr>
        </p:nvSpPr>
        <p:spPr>
          <a:xfrm>
            <a:off x="4594225" y="1484313"/>
            <a:ext cx="4370388" cy="2408237"/>
          </a:xfrm>
        </p:spPr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コンテンツ プレースホルダ 4"/>
          <p:cNvSpPr>
            <a:spLocks noGrp="1"/>
          </p:cNvSpPr>
          <p:nvPr>
            <p:ph sz="quarter" idx="3"/>
          </p:nvPr>
        </p:nvSpPr>
        <p:spPr>
          <a:xfrm>
            <a:off x="71438" y="4044950"/>
            <a:ext cx="4370387" cy="2408238"/>
          </a:xfrm>
        </p:spPr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594225" y="4044950"/>
            <a:ext cx="4370388" cy="2408238"/>
          </a:xfrm>
        </p:spPr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349F597B-FD6F-40D0-9C25-5CA70C4DD131}" type="datetime1">
              <a:rPr lang="ja-JP" altLang="en-US" smtClean="0">
                <a:solidFill>
                  <a:srgbClr val="000000"/>
                </a:solidFill>
              </a:rPr>
              <a:t>2022/10/7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7010400" y="64008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6F196FAB-92DE-49B2-BE53-D9C75EBC648E}" type="slidenum">
              <a:rPr lang="en-US" altLang="ja-JP">
                <a:solidFill>
                  <a:srgbClr val="000000"/>
                </a:solidFill>
              </a:rPr>
              <a:pPr/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56587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AndTwoObj" preserve="1">
  <p:cSld name="タイトル、コンテンツ、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95288" y="122238"/>
            <a:ext cx="7921625" cy="1074737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71438" y="1484313"/>
            <a:ext cx="4370387" cy="4968875"/>
          </a:xfrm>
        </p:spPr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quarter" idx="2"/>
          </p:nvPr>
        </p:nvSpPr>
        <p:spPr>
          <a:xfrm>
            <a:off x="4594225" y="1484313"/>
            <a:ext cx="4370388" cy="2408237"/>
          </a:xfrm>
        </p:spPr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コンテンツ プレースホルダ 4"/>
          <p:cNvSpPr>
            <a:spLocks noGrp="1"/>
          </p:cNvSpPr>
          <p:nvPr>
            <p:ph sz="quarter" idx="3"/>
          </p:nvPr>
        </p:nvSpPr>
        <p:spPr>
          <a:xfrm>
            <a:off x="4594225" y="4044950"/>
            <a:ext cx="4370388" cy="2408238"/>
          </a:xfrm>
        </p:spPr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6" name="日付プレースホルダ 5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5879E5EC-511A-4479-A605-BE9DE6B2272B}" type="datetime1">
              <a:rPr lang="ja-JP" altLang="en-US" smtClean="0">
                <a:solidFill>
                  <a:srgbClr val="000000"/>
                </a:solidFill>
              </a:rPr>
              <a:t>2022/10/7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フッター プレースホルダ 6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8" name="スライド番号プレースホルダ 7"/>
          <p:cNvSpPr>
            <a:spLocks noGrp="1"/>
          </p:cNvSpPr>
          <p:nvPr>
            <p:ph type="sldNum" sz="quarter" idx="12"/>
          </p:nvPr>
        </p:nvSpPr>
        <p:spPr>
          <a:xfrm>
            <a:off x="7010400" y="64008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A08A0F85-7D3A-49AB-9244-1B3B9E98E887}" type="slidenum">
              <a:rPr lang="en-US" altLang="ja-JP">
                <a:solidFill>
                  <a:srgbClr val="000000"/>
                </a:solidFill>
              </a:rPr>
              <a:pPr/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8378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5E19F83-ACBB-4C1C-8E3D-915B3379D6AD}" type="datetime1">
              <a:rPr lang="ja-JP" altLang="en-US" smtClean="0">
                <a:solidFill>
                  <a:srgbClr val="000000"/>
                </a:solidFill>
              </a:rPr>
              <a:t>2022/10/7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3AF83E2-9D2D-48C8-88BA-0D67AA68B7BF}" type="slidenum">
              <a:rPr lang="en-US" altLang="ja-JP">
                <a:solidFill>
                  <a:srgbClr val="000000"/>
                </a:solidFill>
              </a:rPr>
              <a:pPr/>
              <a:t>‹#›</a:t>
            </a:fld>
            <a:endParaRPr lang="en-US" altLang="ja-JP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76283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E2EA719-8A71-48E6-8F72-F1128B66B84C}" type="datetime1">
              <a:rPr lang="ja-JP" altLang="en-US" smtClean="0">
                <a:solidFill>
                  <a:srgbClr val="000000"/>
                </a:solidFill>
              </a:rPr>
              <a:t>2022/10/7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946338-560D-4270-B771-F885FCD4C816}" type="slidenum">
              <a:rPr lang="en-US" altLang="ja-JP">
                <a:solidFill>
                  <a:srgbClr val="000000"/>
                </a:solidFill>
              </a:rPr>
              <a:pPr/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07499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71438" y="1484313"/>
            <a:ext cx="4370387" cy="49688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94225" y="1484313"/>
            <a:ext cx="4370388" cy="49688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dirty="0"/>
              <a:t>マスタ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608E739-3549-4E35-A2F5-D766CF5E2E75}" type="datetime1">
              <a:rPr lang="ja-JP" altLang="en-US" smtClean="0">
                <a:solidFill>
                  <a:srgbClr val="000000"/>
                </a:solidFill>
              </a:rPr>
              <a:t>2022/10/7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800"/>
            </a:lvl1pPr>
          </a:lstStyle>
          <a:p>
            <a:fld id="{9F846B26-A3EB-4286-8CF9-C5310BA9B2A4}" type="slidenum">
              <a:rPr lang="en-US" altLang="ja-JP" smtClean="0">
                <a:solidFill>
                  <a:srgbClr val="000000"/>
                </a:solidFill>
              </a:rPr>
              <a:pPr/>
              <a:t>‹#›</a:t>
            </a:fld>
            <a:endParaRPr lang="en-US" altLang="ja-JP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903101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6D75DFA-CBBE-482F-9BE6-70534FAE7FC0}" type="datetime1">
              <a:rPr lang="ja-JP" altLang="en-US" smtClean="0">
                <a:solidFill>
                  <a:srgbClr val="000000"/>
                </a:solidFill>
              </a:rPr>
              <a:t>2022/10/7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B03762-EB16-4036-97FC-5F9E776B2FC5}" type="slidenum">
              <a:rPr lang="en-US" altLang="ja-JP">
                <a:solidFill>
                  <a:srgbClr val="000000"/>
                </a:solidFill>
              </a:rPr>
              <a:pPr/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63111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FBE7838-B013-4A46-AA60-50766CE60562}" type="datetime1">
              <a:rPr lang="ja-JP" altLang="en-US" smtClean="0">
                <a:solidFill>
                  <a:srgbClr val="000000"/>
                </a:solidFill>
              </a:rPr>
              <a:t>2022/10/7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C56A1C-AA0B-4FA9-80C1-8E4E0FDF8FCE}" type="slidenum">
              <a:rPr lang="en-US" altLang="ja-JP">
                <a:solidFill>
                  <a:srgbClr val="000000"/>
                </a:solidFill>
              </a:rPr>
              <a:pPr/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23546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5361D10-A815-487B-99C4-DAA7D575477A}" type="datetime1">
              <a:rPr lang="ja-JP" altLang="en-US" smtClean="0">
                <a:solidFill>
                  <a:srgbClr val="000000"/>
                </a:solidFill>
              </a:rPr>
              <a:t>2022/10/7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0D15610-5F9C-4C87-9369-105102793203}" type="slidenum">
              <a:rPr lang="en-US" altLang="ja-JP">
                <a:solidFill>
                  <a:srgbClr val="000000"/>
                </a:solidFill>
              </a:rPr>
              <a:pPr/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39039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3B56731-EA87-4985-B7E1-E014ADC71ABA}" type="datetime1">
              <a:rPr lang="ja-JP" altLang="en-US" smtClean="0">
                <a:solidFill>
                  <a:srgbClr val="000000"/>
                </a:solidFill>
              </a:rPr>
              <a:t>2022/10/7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E96E4ED-2B5E-4407-955B-0824732685E9}" type="slidenum">
              <a:rPr lang="en-US" altLang="ja-JP">
                <a:solidFill>
                  <a:srgbClr val="000000"/>
                </a:solidFill>
              </a:rPr>
              <a:pPr/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13421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CD476CE-E777-4DBC-BEB6-848AD930F8EC}" type="datetime1">
              <a:rPr lang="ja-JP" altLang="en-US" smtClean="0">
                <a:solidFill>
                  <a:srgbClr val="000000"/>
                </a:solidFill>
              </a:rPr>
              <a:t>2022/10/7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9B4220-A858-43F0-AB0A-2AD0F2EC6900}" type="slidenum">
              <a:rPr lang="en-US" altLang="ja-JP">
                <a:solidFill>
                  <a:srgbClr val="000000"/>
                </a:solidFill>
              </a:rPr>
              <a:pPr/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71550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395288" y="122238"/>
            <a:ext cx="7921625" cy="1074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71438" y="1484313"/>
            <a:ext cx="8893175" cy="496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0" sz="10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B8F962E3-BB56-4EC5-B059-5961E872C924}" type="datetime1">
              <a:rPr lang="ja-JP" altLang="en-US" smtClean="0">
                <a:solidFill>
                  <a:srgbClr val="000000"/>
                </a:solidFill>
              </a:rPr>
              <a:t>2022/10/7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kumimoji="0" sz="10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4008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0" sz="18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E2235A19-E818-4743-9E2E-830F57A959E0}" type="slidenum">
              <a:rPr lang="en-US" altLang="ja-JP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ja-JP" dirty="0">
              <a:solidFill>
                <a:srgbClr val="000000"/>
              </a:solidFill>
            </a:endParaRPr>
          </a:p>
        </p:txBody>
      </p:sp>
      <p:pic>
        <p:nvPicPr>
          <p:cNvPr id="4144" name="Picture 11" descr="CPEHEロゴ"/>
          <p:cNvPicPr>
            <a:picLocks noChangeAspect="1" noChangeArrowheads="1"/>
          </p:cNvPicPr>
          <p:nvPr/>
        </p:nvPicPr>
        <p:blipFill>
          <a:blip r:embed="rId18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496300" y="188913"/>
            <a:ext cx="53975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45" name="Line 49"/>
          <p:cNvSpPr>
            <a:spLocks noChangeShapeType="1"/>
          </p:cNvSpPr>
          <p:nvPr/>
        </p:nvSpPr>
        <p:spPr bwMode="auto">
          <a:xfrm>
            <a:off x="323850" y="1341438"/>
            <a:ext cx="82296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oval" w="med" len="med"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ja-JP" altLang="en-US" sz="32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01186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p:hf sldNum="0" hdr="0" ftr="0" dt="0"/>
  <p:txStyles>
    <p:titleStyle>
      <a:lvl1pPr algn="l" rtl="0" fontAlgn="base">
        <a:spcBef>
          <a:spcPct val="0"/>
        </a:spcBef>
        <a:spcAft>
          <a:spcPct val="0"/>
        </a:spcAft>
        <a:defRPr kumimoji="1" sz="36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kumimoji="1" sz="3600" b="1">
          <a:solidFill>
            <a:schemeClr val="tx2"/>
          </a:solidFill>
          <a:latin typeface="Tahoma" pitchFamily="34" charset="0"/>
          <a:ea typeface="ＭＳ Ｐゴシック" pitchFamily="50" charset="-128"/>
        </a:defRPr>
      </a:lvl2pPr>
      <a:lvl3pPr algn="l" rtl="0" fontAlgn="base">
        <a:spcBef>
          <a:spcPct val="0"/>
        </a:spcBef>
        <a:spcAft>
          <a:spcPct val="0"/>
        </a:spcAft>
        <a:defRPr kumimoji="1" sz="3600" b="1">
          <a:solidFill>
            <a:schemeClr val="tx2"/>
          </a:solidFill>
          <a:latin typeface="Tahoma" pitchFamily="34" charset="0"/>
          <a:ea typeface="ＭＳ Ｐゴシック" pitchFamily="50" charset="-128"/>
        </a:defRPr>
      </a:lvl3pPr>
      <a:lvl4pPr algn="l" rtl="0" fontAlgn="base">
        <a:spcBef>
          <a:spcPct val="0"/>
        </a:spcBef>
        <a:spcAft>
          <a:spcPct val="0"/>
        </a:spcAft>
        <a:defRPr kumimoji="1" sz="3600" b="1">
          <a:solidFill>
            <a:schemeClr val="tx2"/>
          </a:solidFill>
          <a:latin typeface="Tahoma" pitchFamily="34" charset="0"/>
          <a:ea typeface="ＭＳ Ｐゴシック" pitchFamily="50" charset="-128"/>
        </a:defRPr>
      </a:lvl4pPr>
      <a:lvl5pPr algn="l" rtl="0" fontAlgn="base">
        <a:spcBef>
          <a:spcPct val="0"/>
        </a:spcBef>
        <a:spcAft>
          <a:spcPct val="0"/>
        </a:spcAft>
        <a:defRPr kumimoji="1" sz="3600" b="1">
          <a:solidFill>
            <a:schemeClr val="tx2"/>
          </a:solidFill>
          <a:latin typeface="Tahoma" pitchFamily="34" charset="0"/>
          <a:ea typeface="ＭＳ Ｐゴシック" pitchFamily="50" charset="-128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3600" b="1">
          <a:solidFill>
            <a:schemeClr val="tx2"/>
          </a:solidFill>
          <a:latin typeface="Tahoma" pitchFamily="34" charset="0"/>
          <a:ea typeface="ＭＳ Ｐゴシック" pitchFamily="50" charset="-128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3600" b="1">
          <a:solidFill>
            <a:schemeClr val="tx2"/>
          </a:solidFill>
          <a:latin typeface="Tahoma" pitchFamily="34" charset="0"/>
          <a:ea typeface="ＭＳ Ｐゴシック" pitchFamily="50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3600" b="1">
          <a:solidFill>
            <a:schemeClr val="tx2"/>
          </a:solidFill>
          <a:latin typeface="Tahoma" pitchFamily="34" charset="0"/>
          <a:ea typeface="ＭＳ Ｐゴシック" pitchFamily="50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3600" b="1">
          <a:solidFill>
            <a:schemeClr val="tx2"/>
          </a:solidFill>
          <a:latin typeface="Tahoma" pitchFamily="34" charset="0"/>
          <a:ea typeface="ＭＳ Ｐゴシック" pitchFamily="50" charset="-128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kumimoji="1" sz="2800">
          <a:solidFill>
            <a:schemeClr val="tx1"/>
          </a:solidFill>
          <a:latin typeface="+mn-lt"/>
          <a:ea typeface="+mn-ea"/>
        </a:defRPr>
      </a:lvl2pPr>
      <a:lvl3pPr marL="987425" indent="-293688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kumimoji="1" sz="2400">
          <a:solidFill>
            <a:schemeClr val="tx1"/>
          </a:solidFill>
          <a:latin typeface="+mn-lt"/>
          <a:ea typeface="+mn-ea"/>
        </a:defRPr>
      </a:lvl3pPr>
      <a:lvl4pPr marL="1166813" indent="-177800" algn="l" rtl="0" fontAlgn="base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§"/>
        <a:defRPr kumimoji="1" sz="2000">
          <a:solidFill>
            <a:schemeClr val="tx1"/>
          </a:solidFill>
          <a:latin typeface="+mn-lt"/>
          <a:ea typeface="+mn-ea"/>
        </a:defRPr>
      </a:lvl4pPr>
      <a:lvl5pPr marL="1749425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kumimoji="1" sz="2000">
          <a:solidFill>
            <a:schemeClr val="tx1"/>
          </a:solidFill>
          <a:latin typeface="Arial" charset="0"/>
          <a:ea typeface="+mn-ea"/>
        </a:defRPr>
      </a:lvl5pPr>
      <a:lvl6pPr marL="2206625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kumimoji="1" sz="2000">
          <a:solidFill>
            <a:schemeClr val="tx1"/>
          </a:solidFill>
          <a:latin typeface="Arial" charset="0"/>
          <a:ea typeface="+mn-ea"/>
        </a:defRPr>
      </a:lvl6pPr>
      <a:lvl7pPr marL="2663825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kumimoji="1" sz="2000">
          <a:solidFill>
            <a:schemeClr val="tx1"/>
          </a:solidFill>
          <a:latin typeface="Arial" charset="0"/>
          <a:ea typeface="+mn-ea"/>
        </a:defRPr>
      </a:lvl7pPr>
      <a:lvl8pPr marL="3121025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kumimoji="1" sz="2000">
          <a:solidFill>
            <a:schemeClr val="tx1"/>
          </a:solidFill>
          <a:latin typeface="Arial" charset="0"/>
          <a:ea typeface="+mn-ea"/>
        </a:defRPr>
      </a:lvl8pPr>
      <a:lvl9pPr marL="3578225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kumimoji="1" sz="2000">
          <a:solidFill>
            <a:schemeClr val="tx1"/>
          </a:solidFill>
          <a:latin typeface="Arial" charset="0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正方形/長方形 33"/>
          <p:cNvSpPr/>
          <p:nvPr/>
        </p:nvSpPr>
        <p:spPr>
          <a:xfrm>
            <a:off x="2660056" y="2270577"/>
            <a:ext cx="1495385" cy="1096615"/>
          </a:xfrm>
          <a:prstGeom prst="rect">
            <a:avLst/>
          </a:prstGeom>
          <a:noFill/>
          <a:ln w="28575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66462" tIns="23006" rIns="0" bIns="23006" rtlCol="0" anchor="t" anchorCtr="0"/>
          <a:lstStyle/>
          <a:p>
            <a:pPr>
              <a:lnSpc>
                <a:spcPts val="2031"/>
              </a:lnSpc>
            </a:pPr>
            <a:r>
              <a:rPr lang="ja-JP" altLang="en-US" sz="1292" spc="-37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子どものゲーム使用を条例で規制するのは、</a:t>
            </a:r>
          </a:p>
        </p:txBody>
      </p:sp>
      <p:sp>
        <p:nvSpPr>
          <p:cNvPr id="19" name="正方形/長方形 18"/>
          <p:cNvSpPr/>
          <p:nvPr/>
        </p:nvSpPr>
        <p:spPr>
          <a:xfrm>
            <a:off x="2673772" y="1988128"/>
            <a:ext cx="1224076" cy="3020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844083">
              <a:defRPr/>
            </a:pPr>
            <a:r>
              <a:rPr lang="ja-JP" altLang="en-US" sz="1363">
                <a:solidFill>
                  <a:srgbClr val="0000FF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主張←仮説</a:t>
            </a:r>
          </a:p>
        </p:txBody>
      </p:sp>
      <p:sp>
        <p:nvSpPr>
          <p:cNvPr id="30" name="正方形/長方形 29">
            <a:extLst>
              <a:ext uri="{FF2B5EF4-FFF2-40B4-BE49-F238E27FC236}">
                <a16:creationId xmlns:a16="http://schemas.microsoft.com/office/drawing/2014/main" id="{1A49D460-395C-D443-8ECC-B81863FB4CA3}"/>
              </a:ext>
            </a:extLst>
          </p:cNvPr>
          <p:cNvSpPr/>
          <p:nvPr/>
        </p:nvSpPr>
        <p:spPr>
          <a:xfrm>
            <a:off x="332221" y="2270577"/>
            <a:ext cx="1495385" cy="1096615"/>
          </a:xfrm>
          <a:prstGeom prst="rect">
            <a:avLst/>
          </a:prstGeom>
          <a:noFill/>
          <a:ln w="28575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66462" tIns="23006" rIns="0" bIns="23006" rtlCol="0" anchor="ctr" anchorCtr="0">
            <a:normAutofit/>
          </a:bodyPr>
          <a:lstStyle/>
          <a:p>
            <a:pPr defTabSz="844083">
              <a:defRPr/>
            </a:pPr>
            <a:endParaRPr lang="en-US" altLang="ja-JP" sz="1846" spc="-37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31" name="直線矢印コネクタ 30">
            <a:extLst>
              <a:ext uri="{FF2B5EF4-FFF2-40B4-BE49-F238E27FC236}">
                <a16:creationId xmlns:a16="http://schemas.microsoft.com/office/drawing/2014/main" id="{CC8DEA6D-9D42-EA43-86C2-257CD33EAFBD}"/>
              </a:ext>
            </a:extLst>
          </p:cNvPr>
          <p:cNvCxnSpPr>
            <a:cxnSpLocks/>
          </p:cNvCxnSpPr>
          <p:nvPr/>
        </p:nvCxnSpPr>
        <p:spPr>
          <a:xfrm flipH="1" flipV="1">
            <a:off x="2217535" y="2802723"/>
            <a:ext cx="11977" cy="891182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正方形/長方形 31">
            <a:extLst>
              <a:ext uri="{FF2B5EF4-FFF2-40B4-BE49-F238E27FC236}">
                <a16:creationId xmlns:a16="http://schemas.microsoft.com/office/drawing/2014/main" id="{63BEF33F-AA12-CA4A-8932-F80E43393481}"/>
              </a:ext>
            </a:extLst>
          </p:cNvPr>
          <p:cNvSpPr/>
          <p:nvPr/>
        </p:nvSpPr>
        <p:spPr>
          <a:xfrm>
            <a:off x="1422882" y="3702117"/>
            <a:ext cx="1661538" cy="1096615"/>
          </a:xfrm>
          <a:prstGeom prst="rect">
            <a:avLst/>
          </a:prstGeom>
          <a:noFill/>
          <a:ln w="28575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6462" tIns="23006" rIns="0" bIns="23006" rtlCol="0" anchor="ctr" anchorCtr="0">
            <a:normAutofit/>
          </a:bodyPr>
          <a:lstStyle/>
          <a:p>
            <a:pPr>
              <a:lnSpc>
                <a:spcPts val="2031"/>
              </a:lnSpc>
              <a:defRPr/>
            </a:pPr>
            <a:endParaRPr lang="ja-JP" altLang="en-US" sz="1477">
              <a:solidFill>
                <a:schemeClr val="tx1"/>
              </a:solidFill>
              <a:latin typeface="+mn-ea"/>
            </a:endParaRPr>
          </a:p>
        </p:txBody>
      </p:sp>
      <p:sp>
        <p:nvSpPr>
          <p:cNvPr id="37" name="正方形/長方形 36">
            <a:extLst>
              <a:ext uri="{FF2B5EF4-FFF2-40B4-BE49-F238E27FC236}">
                <a16:creationId xmlns:a16="http://schemas.microsoft.com/office/drawing/2014/main" id="{7CA1B16A-0C37-DE4D-8591-EF39E3FB8EEA}"/>
              </a:ext>
            </a:extLst>
          </p:cNvPr>
          <p:cNvSpPr/>
          <p:nvPr/>
        </p:nvSpPr>
        <p:spPr>
          <a:xfrm>
            <a:off x="1719267" y="3423268"/>
            <a:ext cx="1303562" cy="30207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844083">
              <a:defRPr/>
            </a:pPr>
            <a:r>
              <a:rPr lang="ja-JP" altLang="en-US" sz="1363">
                <a:solidFill>
                  <a:srgbClr val="0000FF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論拠</a:t>
            </a:r>
            <a:r>
              <a:rPr lang="ja-JP" altLang="en-US" sz="1363" spc="185">
                <a:solidFill>
                  <a:srgbClr val="0000FF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・</a:t>
            </a:r>
            <a:r>
              <a:rPr lang="ja-JP" altLang="en-US" sz="1363" spc="-85">
                <a:solidFill>
                  <a:srgbClr val="0000FF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理由づけ</a:t>
            </a:r>
            <a:endParaRPr lang="en-US" altLang="ja-JP" sz="1662" spc="-85">
              <a:solidFill>
                <a:srgbClr val="0000FF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38" name="直線矢印コネクタ 37">
            <a:extLst>
              <a:ext uri="{FF2B5EF4-FFF2-40B4-BE49-F238E27FC236}">
                <a16:creationId xmlns:a16="http://schemas.microsoft.com/office/drawing/2014/main" id="{E5093810-D57C-E34C-B6E3-1793EA7BFFBE}"/>
              </a:ext>
            </a:extLst>
          </p:cNvPr>
          <p:cNvCxnSpPr>
            <a:cxnSpLocks/>
          </p:cNvCxnSpPr>
          <p:nvPr/>
        </p:nvCxnSpPr>
        <p:spPr>
          <a:xfrm>
            <a:off x="1814127" y="2812923"/>
            <a:ext cx="830769" cy="2981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正方形/長方形 38">
            <a:extLst>
              <a:ext uri="{FF2B5EF4-FFF2-40B4-BE49-F238E27FC236}">
                <a16:creationId xmlns:a16="http://schemas.microsoft.com/office/drawing/2014/main" id="{6BC8E00F-807B-AE47-8549-AC203FAE24FE}"/>
              </a:ext>
            </a:extLst>
          </p:cNvPr>
          <p:cNvSpPr/>
          <p:nvPr/>
        </p:nvSpPr>
        <p:spPr>
          <a:xfrm>
            <a:off x="334684" y="1988127"/>
            <a:ext cx="1091966" cy="30207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844083">
              <a:defRPr/>
            </a:pPr>
            <a:r>
              <a:rPr lang="ja-JP" altLang="en-US" sz="1363">
                <a:solidFill>
                  <a:srgbClr val="0000FF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事実・データ</a:t>
            </a:r>
          </a:p>
        </p:txBody>
      </p:sp>
      <p:sp>
        <p:nvSpPr>
          <p:cNvPr id="42" name="正方形/長方形 41">
            <a:extLst>
              <a:ext uri="{FF2B5EF4-FFF2-40B4-BE49-F238E27FC236}">
                <a16:creationId xmlns:a16="http://schemas.microsoft.com/office/drawing/2014/main" id="{A87FDFD2-AAD5-4777-AA56-8FE451543E06}"/>
              </a:ext>
            </a:extLst>
          </p:cNvPr>
          <p:cNvSpPr/>
          <p:nvPr/>
        </p:nvSpPr>
        <p:spPr>
          <a:xfrm>
            <a:off x="7384346" y="2270577"/>
            <a:ext cx="1495385" cy="1096615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6462" tIns="23006" rIns="0" bIns="23006" rtlCol="0" anchor="ctr" anchorCtr="0">
            <a:normAutofit/>
          </a:bodyPr>
          <a:lstStyle/>
          <a:p>
            <a:pPr>
              <a:lnSpc>
                <a:spcPts val="1292"/>
              </a:lnSpc>
              <a:defRPr/>
            </a:pPr>
            <a:endParaRPr lang="en-US" altLang="ja-JP" sz="1292" spc="-37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45" name="直線矢印コネクタ 44">
            <a:extLst>
              <a:ext uri="{FF2B5EF4-FFF2-40B4-BE49-F238E27FC236}">
                <a16:creationId xmlns:a16="http://schemas.microsoft.com/office/drawing/2014/main" id="{E1858B59-5325-4C6A-B692-D592ECFF4F7B}"/>
              </a:ext>
            </a:extLst>
          </p:cNvPr>
          <p:cNvCxnSpPr>
            <a:cxnSpLocks/>
          </p:cNvCxnSpPr>
          <p:nvPr/>
        </p:nvCxnSpPr>
        <p:spPr>
          <a:xfrm flipH="1" flipV="1">
            <a:off x="6990699" y="2826502"/>
            <a:ext cx="11977" cy="891182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正方形/長方形 45">
            <a:extLst>
              <a:ext uri="{FF2B5EF4-FFF2-40B4-BE49-F238E27FC236}">
                <a16:creationId xmlns:a16="http://schemas.microsoft.com/office/drawing/2014/main" id="{44DE9419-FF64-4B1C-B08D-A8AD7584FA62}"/>
              </a:ext>
            </a:extLst>
          </p:cNvPr>
          <p:cNvSpPr/>
          <p:nvPr/>
        </p:nvSpPr>
        <p:spPr>
          <a:xfrm>
            <a:off x="6191652" y="3707381"/>
            <a:ext cx="1661538" cy="1096615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6462" tIns="23006" rIns="0" bIns="23006" rtlCol="0" anchor="ctr" anchorCtr="0">
            <a:normAutofit/>
          </a:bodyPr>
          <a:lstStyle/>
          <a:p>
            <a:pPr>
              <a:lnSpc>
                <a:spcPts val="2031"/>
              </a:lnSpc>
              <a:defRPr/>
            </a:pPr>
            <a:endParaRPr lang="ja-JP" altLang="en-US" sz="1292">
              <a:solidFill>
                <a:schemeClr val="tx1"/>
              </a:solidFill>
              <a:latin typeface="+mn-ea"/>
            </a:endParaRPr>
          </a:p>
        </p:txBody>
      </p:sp>
      <p:cxnSp>
        <p:nvCxnSpPr>
          <p:cNvPr id="48" name="直線矢印コネクタ 47">
            <a:extLst>
              <a:ext uri="{FF2B5EF4-FFF2-40B4-BE49-F238E27FC236}">
                <a16:creationId xmlns:a16="http://schemas.microsoft.com/office/drawing/2014/main" id="{212A507B-4250-41F3-9618-C25DBB72E72C}"/>
              </a:ext>
            </a:extLst>
          </p:cNvPr>
          <p:cNvCxnSpPr>
            <a:cxnSpLocks/>
          </p:cNvCxnSpPr>
          <p:nvPr/>
        </p:nvCxnSpPr>
        <p:spPr>
          <a:xfrm>
            <a:off x="6536906" y="2815904"/>
            <a:ext cx="830769" cy="2981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headEnd type="arrow" w="lg" len="lg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正方形/長方形 49">
            <a:extLst>
              <a:ext uri="{FF2B5EF4-FFF2-40B4-BE49-F238E27FC236}">
                <a16:creationId xmlns:a16="http://schemas.microsoft.com/office/drawing/2014/main" id="{E4E7B0B9-A797-4E8C-A8F9-1CCBA2F81419}"/>
              </a:ext>
            </a:extLst>
          </p:cNvPr>
          <p:cNvSpPr/>
          <p:nvPr/>
        </p:nvSpPr>
        <p:spPr>
          <a:xfrm>
            <a:off x="3015434" y="438503"/>
            <a:ext cx="2857270" cy="3020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844083">
              <a:defRPr/>
            </a:pPr>
            <a:r>
              <a:rPr lang="ja-JP" altLang="en-US" sz="1363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問題（リサーチクエスチョン）</a:t>
            </a:r>
          </a:p>
        </p:txBody>
      </p:sp>
      <p:sp>
        <p:nvSpPr>
          <p:cNvPr id="51" name="正方形/長方形 50">
            <a:extLst>
              <a:ext uri="{FF2B5EF4-FFF2-40B4-BE49-F238E27FC236}">
                <a16:creationId xmlns:a16="http://schemas.microsoft.com/office/drawing/2014/main" id="{6DB2A7E8-9A1D-4550-87C7-ED6D5ADE3DE8}"/>
              </a:ext>
            </a:extLst>
          </p:cNvPr>
          <p:cNvSpPr/>
          <p:nvPr/>
        </p:nvSpPr>
        <p:spPr>
          <a:xfrm>
            <a:off x="7382806" y="1983686"/>
            <a:ext cx="1330910" cy="3020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844083">
              <a:defRPr/>
            </a:pPr>
            <a:r>
              <a:rPr lang="ja-JP" altLang="en-US" sz="1363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事実・データ</a:t>
            </a:r>
          </a:p>
        </p:txBody>
      </p:sp>
      <p:sp>
        <p:nvSpPr>
          <p:cNvPr id="52" name="正方形/長方形 51">
            <a:extLst>
              <a:ext uri="{FF2B5EF4-FFF2-40B4-BE49-F238E27FC236}">
                <a16:creationId xmlns:a16="http://schemas.microsoft.com/office/drawing/2014/main" id="{EB4346C4-12F5-4C78-8DA4-D6EA6574F356}"/>
              </a:ext>
            </a:extLst>
          </p:cNvPr>
          <p:cNvSpPr/>
          <p:nvPr/>
        </p:nvSpPr>
        <p:spPr>
          <a:xfrm>
            <a:off x="6482648" y="3423268"/>
            <a:ext cx="1283685" cy="30207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844083">
              <a:defRPr/>
            </a:pPr>
            <a:r>
              <a:rPr lang="ja-JP" altLang="en-US" sz="1363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論拠</a:t>
            </a:r>
            <a:r>
              <a:rPr lang="ja-JP" altLang="en-US" sz="1363" spc="185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・</a:t>
            </a:r>
            <a:r>
              <a:rPr lang="ja-JP" altLang="en-US" sz="1363" spc="-85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理由づけ</a:t>
            </a:r>
            <a:endParaRPr lang="en-US" altLang="ja-JP" sz="1662" spc="-85">
              <a:solidFill>
                <a:srgbClr val="FF000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3" name="正方形/長方形 52">
            <a:extLst>
              <a:ext uri="{FF2B5EF4-FFF2-40B4-BE49-F238E27FC236}">
                <a16:creationId xmlns:a16="http://schemas.microsoft.com/office/drawing/2014/main" id="{23F8E456-A73C-4279-8F4D-052A15AFA6D2}"/>
              </a:ext>
            </a:extLst>
          </p:cNvPr>
          <p:cNvSpPr/>
          <p:nvPr/>
        </p:nvSpPr>
        <p:spPr>
          <a:xfrm>
            <a:off x="5339726" y="1852867"/>
            <a:ext cx="2027949" cy="430567"/>
          </a:xfrm>
          <a:prstGeom prst="rect">
            <a:avLst/>
          </a:prstGeom>
        </p:spPr>
        <p:txBody>
          <a:bodyPr wrap="none">
            <a:noAutofit/>
          </a:bodyPr>
          <a:lstStyle/>
          <a:p>
            <a:pPr defTabSz="844083">
              <a:lnSpc>
                <a:spcPts val="1477"/>
              </a:lnSpc>
              <a:defRPr/>
            </a:pPr>
            <a:r>
              <a:rPr lang="ja-JP" altLang="en-US" sz="1363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対立する主張・</a:t>
            </a:r>
            <a:endParaRPr lang="en-US" altLang="ja-JP" sz="1363">
              <a:solidFill>
                <a:srgbClr val="FF000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defTabSz="844083">
              <a:lnSpc>
                <a:spcPts val="1477"/>
              </a:lnSpc>
              <a:defRPr/>
            </a:pPr>
            <a:r>
              <a:rPr lang="ja-JP" altLang="en-US" sz="1363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異なる主張</a:t>
            </a:r>
          </a:p>
        </p:txBody>
      </p:sp>
      <p:cxnSp>
        <p:nvCxnSpPr>
          <p:cNvPr id="56" name="直線矢印コネクタ 55">
            <a:extLst>
              <a:ext uri="{FF2B5EF4-FFF2-40B4-BE49-F238E27FC236}">
                <a16:creationId xmlns:a16="http://schemas.microsoft.com/office/drawing/2014/main" id="{57CFE101-3F8F-473A-8511-5C798B47831C}"/>
              </a:ext>
            </a:extLst>
          </p:cNvPr>
          <p:cNvCxnSpPr>
            <a:cxnSpLocks/>
          </p:cNvCxnSpPr>
          <p:nvPr/>
        </p:nvCxnSpPr>
        <p:spPr>
          <a:xfrm>
            <a:off x="4609460" y="1780130"/>
            <a:ext cx="739455" cy="469386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prstDash val="solid"/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直線矢印コネクタ 56">
            <a:extLst>
              <a:ext uri="{FF2B5EF4-FFF2-40B4-BE49-F238E27FC236}">
                <a16:creationId xmlns:a16="http://schemas.microsoft.com/office/drawing/2014/main" id="{B15B47AD-9E92-4F89-8B2C-0B137F316CD3}"/>
              </a:ext>
            </a:extLst>
          </p:cNvPr>
          <p:cNvCxnSpPr>
            <a:cxnSpLocks/>
          </p:cNvCxnSpPr>
          <p:nvPr/>
        </p:nvCxnSpPr>
        <p:spPr>
          <a:xfrm flipH="1">
            <a:off x="3832728" y="1793871"/>
            <a:ext cx="795385" cy="455646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prstDash val="solid"/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正方形/長方形 26">
            <a:extLst>
              <a:ext uri="{FF2B5EF4-FFF2-40B4-BE49-F238E27FC236}">
                <a16:creationId xmlns:a16="http://schemas.microsoft.com/office/drawing/2014/main" id="{E393E7E6-1489-426B-9580-42AD0E1BDF0B}"/>
              </a:ext>
            </a:extLst>
          </p:cNvPr>
          <p:cNvSpPr/>
          <p:nvPr/>
        </p:nvSpPr>
        <p:spPr>
          <a:xfrm>
            <a:off x="5027429" y="2270577"/>
            <a:ext cx="1495385" cy="1096615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6462" tIns="23006" rIns="0" bIns="23006" rtlCol="0" anchor="t"/>
          <a:lstStyle/>
          <a:p>
            <a:pPr>
              <a:lnSpc>
                <a:spcPts val="2031"/>
              </a:lnSpc>
            </a:pPr>
            <a:r>
              <a:rPr lang="ja-JP" altLang="en-US" sz="1292" spc="-37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子どものゲーム使用を条例で規制するのは、</a:t>
            </a:r>
          </a:p>
        </p:txBody>
      </p:sp>
      <p:cxnSp>
        <p:nvCxnSpPr>
          <p:cNvPr id="40" name="直線矢印コネクタ 39">
            <a:extLst>
              <a:ext uri="{FF2B5EF4-FFF2-40B4-BE49-F238E27FC236}">
                <a16:creationId xmlns:a16="http://schemas.microsoft.com/office/drawing/2014/main" id="{11A8572C-FAE8-1C42-A982-7F7111237CAA}"/>
              </a:ext>
            </a:extLst>
          </p:cNvPr>
          <p:cNvCxnSpPr>
            <a:cxnSpLocks/>
          </p:cNvCxnSpPr>
          <p:nvPr/>
        </p:nvCxnSpPr>
        <p:spPr>
          <a:xfrm flipV="1">
            <a:off x="4182461" y="2751786"/>
            <a:ext cx="830769" cy="2681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headEnd type="arrow" w="lg" len="lg"/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正方形/長方形 40">
            <a:extLst>
              <a:ext uri="{FF2B5EF4-FFF2-40B4-BE49-F238E27FC236}">
                <a16:creationId xmlns:a16="http://schemas.microsoft.com/office/drawing/2014/main" id="{15B81C60-69ED-854A-913A-4E3762D46D6B}"/>
              </a:ext>
            </a:extLst>
          </p:cNvPr>
          <p:cNvSpPr/>
          <p:nvPr/>
        </p:nvSpPr>
        <p:spPr>
          <a:xfrm>
            <a:off x="3832041" y="3423268"/>
            <a:ext cx="534121" cy="30207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844083">
              <a:defRPr/>
            </a:pPr>
            <a:r>
              <a:rPr lang="ja-JP" altLang="en-US" sz="1363">
                <a:solidFill>
                  <a:srgbClr val="00B05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反駁</a:t>
            </a:r>
            <a:endParaRPr lang="en-US" altLang="ja-JP" sz="1363">
              <a:solidFill>
                <a:srgbClr val="00B05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3" name="正方形/長方形 32">
            <a:extLst>
              <a:ext uri="{FF2B5EF4-FFF2-40B4-BE49-F238E27FC236}">
                <a16:creationId xmlns:a16="http://schemas.microsoft.com/office/drawing/2014/main" id="{5B00B8FF-AA3C-49F9-820A-A91C09B13A99}"/>
              </a:ext>
            </a:extLst>
          </p:cNvPr>
          <p:cNvSpPr/>
          <p:nvPr/>
        </p:nvSpPr>
        <p:spPr>
          <a:xfrm>
            <a:off x="4146386" y="5013157"/>
            <a:ext cx="1031250" cy="272476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pPr algn="ctr" defTabSz="844083">
              <a:defRPr/>
            </a:pPr>
            <a:r>
              <a:rPr lang="ja-JP" altLang="en-US" sz="1363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結</a:t>
            </a:r>
            <a:r>
              <a:rPr lang="ja-JP" altLang="en-US" sz="1363" spc="277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論</a:t>
            </a:r>
            <a:r>
              <a:rPr lang="ja-JP" altLang="en-US" sz="1363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・提言</a:t>
            </a:r>
          </a:p>
        </p:txBody>
      </p:sp>
      <p:sp>
        <p:nvSpPr>
          <p:cNvPr id="36" name="正方形/長方形 35">
            <a:extLst>
              <a:ext uri="{FF2B5EF4-FFF2-40B4-BE49-F238E27FC236}">
                <a16:creationId xmlns:a16="http://schemas.microsoft.com/office/drawing/2014/main" id="{24CB0184-70FA-48FD-B078-7DC10540E45E}"/>
              </a:ext>
            </a:extLst>
          </p:cNvPr>
          <p:cNvSpPr/>
          <p:nvPr/>
        </p:nvSpPr>
        <p:spPr>
          <a:xfrm>
            <a:off x="176810" y="1867933"/>
            <a:ext cx="4189781" cy="3072761"/>
          </a:xfrm>
          <a:prstGeom prst="rect">
            <a:avLst/>
          </a:prstGeom>
          <a:noFill/>
          <a:ln w="381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 defTabSz="844083">
              <a:defRPr/>
            </a:pPr>
            <a:endParaRPr lang="ja-JP" altLang="en-US" sz="3408" kern="10">
              <a:solidFill>
                <a:srgbClr val="FFFFFF"/>
              </a:solidFill>
              <a:latin typeface="メイリオ"/>
              <a:ea typeface="メイリオ"/>
              <a:cs typeface="メイリオ"/>
            </a:endParaRPr>
          </a:p>
        </p:txBody>
      </p:sp>
      <p:cxnSp>
        <p:nvCxnSpPr>
          <p:cNvPr id="43" name="直線矢印コネクタ 42">
            <a:extLst>
              <a:ext uri="{FF2B5EF4-FFF2-40B4-BE49-F238E27FC236}">
                <a16:creationId xmlns:a16="http://schemas.microsoft.com/office/drawing/2014/main" id="{1B1B4053-DFCB-49F0-96EA-77495DAD7EA9}"/>
              </a:ext>
            </a:extLst>
          </p:cNvPr>
          <p:cNvCxnSpPr>
            <a:cxnSpLocks/>
          </p:cNvCxnSpPr>
          <p:nvPr/>
        </p:nvCxnSpPr>
        <p:spPr>
          <a:xfrm>
            <a:off x="2374206" y="5825633"/>
            <a:ext cx="664615" cy="0"/>
          </a:xfrm>
          <a:prstGeom prst="straightConnector1">
            <a:avLst/>
          </a:prstGeom>
          <a:ln w="38100">
            <a:solidFill>
              <a:srgbClr val="0000FF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直線コネクタ 59">
            <a:extLst>
              <a:ext uri="{FF2B5EF4-FFF2-40B4-BE49-F238E27FC236}">
                <a16:creationId xmlns:a16="http://schemas.microsoft.com/office/drawing/2014/main" id="{B0AED168-6C5E-4A4E-AEE2-C77EC7B07173}"/>
              </a:ext>
            </a:extLst>
          </p:cNvPr>
          <p:cNvCxnSpPr>
            <a:cxnSpLocks/>
          </p:cNvCxnSpPr>
          <p:nvPr/>
        </p:nvCxnSpPr>
        <p:spPr>
          <a:xfrm>
            <a:off x="2383060" y="4933127"/>
            <a:ext cx="0" cy="897231"/>
          </a:xfrm>
          <a:prstGeom prst="line">
            <a:avLst/>
          </a:prstGeom>
          <a:ln w="38100">
            <a:solidFill>
              <a:srgbClr val="0000FF"/>
            </a:solidFill>
            <a:headEnd type="non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正方形/長方形 60">
            <a:extLst>
              <a:ext uri="{FF2B5EF4-FFF2-40B4-BE49-F238E27FC236}">
                <a16:creationId xmlns:a16="http://schemas.microsoft.com/office/drawing/2014/main" id="{4F7B4AD7-1419-4AA9-95F3-85526937ED28}"/>
              </a:ext>
            </a:extLst>
          </p:cNvPr>
          <p:cNvSpPr/>
          <p:nvPr/>
        </p:nvSpPr>
        <p:spPr>
          <a:xfrm>
            <a:off x="4763963" y="1867932"/>
            <a:ext cx="4241970" cy="3070745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 defTabSz="844083">
              <a:defRPr/>
            </a:pPr>
            <a:endParaRPr lang="ja-JP" altLang="en-US" sz="3408" kern="10">
              <a:solidFill>
                <a:srgbClr val="FFFFFF"/>
              </a:solidFill>
              <a:latin typeface="メイリオ"/>
              <a:ea typeface="メイリオ"/>
              <a:cs typeface="メイリオ"/>
            </a:endParaRPr>
          </a:p>
        </p:txBody>
      </p:sp>
      <p:cxnSp>
        <p:nvCxnSpPr>
          <p:cNvPr id="62" name="直線コネクタ 61">
            <a:extLst>
              <a:ext uri="{FF2B5EF4-FFF2-40B4-BE49-F238E27FC236}">
                <a16:creationId xmlns:a16="http://schemas.microsoft.com/office/drawing/2014/main" id="{28ED6AFA-9390-42F9-9364-15A2883096DA}"/>
              </a:ext>
            </a:extLst>
          </p:cNvPr>
          <p:cNvCxnSpPr>
            <a:cxnSpLocks/>
          </p:cNvCxnSpPr>
          <p:nvPr/>
        </p:nvCxnSpPr>
        <p:spPr>
          <a:xfrm>
            <a:off x="6869214" y="4964872"/>
            <a:ext cx="0" cy="897231"/>
          </a:xfrm>
          <a:prstGeom prst="line">
            <a:avLst/>
          </a:prstGeom>
          <a:ln w="38100">
            <a:solidFill>
              <a:srgbClr val="FF0000"/>
            </a:solidFill>
            <a:prstDash val="sysDash"/>
            <a:headEnd type="non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直線矢印コネクタ 62">
            <a:extLst>
              <a:ext uri="{FF2B5EF4-FFF2-40B4-BE49-F238E27FC236}">
                <a16:creationId xmlns:a16="http://schemas.microsoft.com/office/drawing/2014/main" id="{8AD49DB9-8C7D-4404-959D-F8481E62128B}"/>
              </a:ext>
            </a:extLst>
          </p:cNvPr>
          <p:cNvCxnSpPr>
            <a:cxnSpLocks/>
          </p:cNvCxnSpPr>
          <p:nvPr/>
        </p:nvCxnSpPr>
        <p:spPr>
          <a:xfrm>
            <a:off x="6204598" y="5844760"/>
            <a:ext cx="664615" cy="0"/>
          </a:xfrm>
          <a:prstGeom prst="straightConnector1">
            <a:avLst/>
          </a:prstGeom>
          <a:ln w="38100">
            <a:solidFill>
              <a:srgbClr val="FF0000"/>
            </a:solidFill>
            <a:prstDash val="sysDash"/>
            <a:headEnd type="arrow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正方形/長方形 27"/>
          <p:cNvSpPr/>
          <p:nvPr/>
        </p:nvSpPr>
        <p:spPr>
          <a:xfrm>
            <a:off x="3792354" y="3702117"/>
            <a:ext cx="1661538" cy="1096615"/>
          </a:xfrm>
          <a:prstGeom prst="rect">
            <a:avLst/>
          </a:prstGeom>
          <a:solidFill>
            <a:srgbClr val="FFFFFF">
              <a:alpha val="89804"/>
            </a:srgbClr>
          </a:solidFill>
          <a:ln w="2857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6462" tIns="30675" rIns="0" bIns="30675" rtlCol="0" anchor="ctr" anchorCtr="0">
            <a:normAutofit/>
          </a:bodyPr>
          <a:lstStyle/>
          <a:p>
            <a:pPr defTabSz="844083">
              <a:lnSpc>
                <a:spcPts val="2031"/>
              </a:lnSpc>
              <a:defRPr/>
            </a:pPr>
            <a:endParaRPr lang="ja-JP" altLang="en-US" sz="1846" spc="-37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64" name="正方形/長方形 63">
            <a:extLst>
              <a:ext uri="{FF2B5EF4-FFF2-40B4-BE49-F238E27FC236}">
                <a16:creationId xmlns:a16="http://schemas.microsoft.com/office/drawing/2014/main" id="{B58EDCF6-F9FD-4DFE-905B-F519533090BB}"/>
              </a:ext>
            </a:extLst>
          </p:cNvPr>
          <p:cNvSpPr/>
          <p:nvPr/>
        </p:nvSpPr>
        <p:spPr>
          <a:xfrm>
            <a:off x="3030410" y="5315032"/>
            <a:ext cx="3174188" cy="1387215"/>
          </a:xfrm>
          <a:prstGeom prst="rect">
            <a:avLst/>
          </a:prstGeom>
          <a:noFill/>
          <a:ln w="285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231" tIns="30675" rIns="33231" bIns="30675" rtlCol="0" anchor="ctr" anchorCtr="0">
            <a:normAutofit/>
          </a:bodyPr>
          <a:lstStyle/>
          <a:p>
            <a:pPr defTabSz="844083">
              <a:defRPr/>
            </a:pPr>
            <a:endParaRPr lang="ja-JP" altLang="en-US" sz="1846" spc="-37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4" name="正方形/長方形 53">
            <a:extLst>
              <a:ext uri="{FF2B5EF4-FFF2-40B4-BE49-F238E27FC236}">
                <a16:creationId xmlns:a16="http://schemas.microsoft.com/office/drawing/2014/main" id="{C00262F1-5C26-C316-AB3F-5DD611628AFD}"/>
              </a:ext>
            </a:extLst>
          </p:cNvPr>
          <p:cNvSpPr/>
          <p:nvPr/>
        </p:nvSpPr>
        <p:spPr>
          <a:xfrm>
            <a:off x="3022366" y="726167"/>
            <a:ext cx="3174188" cy="1034258"/>
          </a:xfrm>
          <a:prstGeom prst="rect">
            <a:avLst/>
          </a:prstGeom>
          <a:noFill/>
          <a:ln w="285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231" tIns="30675" rIns="33231" bIns="30675" rtlCol="0" anchor="ctr" anchorCtr="0">
            <a:noAutofit/>
          </a:bodyPr>
          <a:lstStyle/>
          <a:p>
            <a:pPr marL="108000">
              <a:defRPr/>
            </a:pPr>
            <a:r>
              <a:rPr lang="ja-JP" altLang="en-US" sz="1846" spc="-37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行政が子ども</a:t>
            </a:r>
            <a:r>
              <a:rPr lang="ja-JP" altLang="en-US" sz="1846" spc="-37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のゲーム使用を</a:t>
            </a:r>
            <a:br>
              <a:rPr lang="en-US" altLang="ja-JP" sz="1846" spc="-37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</a:br>
            <a:r>
              <a:rPr lang="ja-JP" altLang="en-US" sz="1846" spc="-37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条例</a:t>
            </a:r>
            <a:r>
              <a:rPr lang="ja-JP" altLang="en-US" sz="1846" spc="-37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で規制するのは適切なのだろうか？</a:t>
            </a:r>
          </a:p>
        </p:txBody>
      </p:sp>
      <p:cxnSp>
        <p:nvCxnSpPr>
          <p:cNvPr id="44" name="直線矢印コネクタ 43">
            <a:extLst>
              <a:ext uri="{FF2B5EF4-FFF2-40B4-BE49-F238E27FC236}">
                <a16:creationId xmlns:a16="http://schemas.microsoft.com/office/drawing/2014/main" id="{119336A9-BCC0-5FC1-2E5C-5173E2CCC732}"/>
              </a:ext>
            </a:extLst>
          </p:cNvPr>
          <p:cNvCxnSpPr>
            <a:cxnSpLocks/>
          </p:cNvCxnSpPr>
          <p:nvPr/>
        </p:nvCxnSpPr>
        <p:spPr>
          <a:xfrm>
            <a:off x="4470910" y="3159284"/>
            <a:ext cx="293053" cy="9586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直線コネクタ 54">
            <a:extLst>
              <a:ext uri="{FF2B5EF4-FFF2-40B4-BE49-F238E27FC236}">
                <a16:creationId xmlns:a16="http://schemas.microsoft.com/office/drawing/2014/main" id="{39304D94-D4EE-EAB6-11F5-08A026A35AEC}"/>
              </a:ext>
            </a:extLst>
          </p:cNvPr>
          <p:cNvCxnSpPr>
            <a:cxnSpLocks/>
          </p:cNvCxnSpPr>
          <p:nvPr/>
        </p:nvCxnSpPr>
        <p:spPr>
          <a:xfrm>
            <a:off x="4477957" y="3168870"/>
            <a:ext cx="0" cy="533247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  <a:headEnd type="non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直線コネクタ 2">
            <a:extLst>
              <a:ext uri="{FF2B5EF4-FFF2-40B4-BE49-F238E27FC236}">
                <a16:creationId xmlns:a16="http://schemas.microsoft.com/office/drawing/2014/main" id="{33D17801-5E7F-FE22-986E-46B8782DD5C8}"/>
              </a:ext>
            </a:extLst>
          </p:cNvPr>
          <p:cNvCxnSpPr/>
          <p:nvPr/>
        </p:nvCxnSpPr>
        <p:spPr bwMode="auto">
          <a:xfrm>
            <a:off x="2983100" y="3030279"/>
            <a:ext cx="1104582" cy="0"/>
          </a:xfrm>
          <a:prstGeom prst="line">
            <a:avLst/>
          </a:prstGeom>
          <a:ln>
            <a:headEnd type="none" w="lg" len="lg"/>
            <a:tailEnd type="none" w="lg" len="lg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4" name="直線コネクタ 3">
            <a:extLst>
              <a:ext uri="{FF2B5EF4-FFF2-40B4-BE49-F238E27FC236}">
                <a16:creationId xmlns:a16="http://schemas.microsoft.com/office/drawing/2014/main" id="{AC26C4E4-16E2-FAB2-5601-85D654C7BA31}"/>
              </a:ext>
            </a:extLst>
          </p:cNvPr>
          <p:cNvCxnSpPr/>
          <p:nvPr/>
        </p:nvCxnSpPr>
        <p:spPr bwMode="auto">
          <a:xfrm>
            <a:off x="2725482" y="3292761"/>
            <a:ext cx="1357702" cy="0"/>
          </a:xfrm>
          <a:prstGeom prst="line">
            <a:avLst/>
          </a:prstGeom>
          <a:ln>
            <a:headEnd type="none" w="lg" len="lg"/>
            <a:tailEnd type="none" w="lg" len="lg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5" name="直線コネクタ 4">
            <a:extLst>
              <a:ext uri="{FF2B5EF4-FFF2-40B4-BE49-F238E27FC236}">
                <a16:creationId xmlns:a16="http://schemas.microsoft.com/office/drawing/2014/main" id="{18813330-60BB-BFF4-4E4D-787AC5E06692}"/>
              </a:ext>
            </a:extLst>
          </p:cNvPr>
          <p:cNvCxnSpPr/>
          <p:nvPr/>
        </p:nvCxnSpPr>
        <p:spPr bwMode="auto">
          <a:xfrm>
            <a:off x="5348724" y="3030279"/>
            <a:ext cx="1104582" cy="0"/>
          </a:xfrm>
          <a:prstGeom prst="line">
            <a:avLst/>
          </a:prstGeom>
          <a:ln>
            <a:headEnd type="none" w="lg" len="lg"/>
            <a:tailEnd type="none" w="lg" len="lg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6" name="直線コネクタ 5">
            <a:extLst>
              <a:ext uri="{FF2B5EF4-FFF2-40B4-BE49-F238E27FC236}">
                <a16:creationId xmlns:a16="http://schemas.microsoft.com/office/drawing/2014/main" id="{A2456344-7E46-B0E8-3520-6AF2AAEBFF7F}"/>
              </a:ext>
            </a:extLst>
          </p:cNvPr>
          <p:cNvCxnSpPr/>
          <p:nvPr/>
        </p:nvCxnSpPr>
        <p:spPr bwMode="auto">
          <a:xfrm>
            <a:off x="5091106" y="3292761"/>
            <a:ext cx="1357702" cy="0"/>
          </a:xfrm>
          <a:prstGeom prst="line">
            <a:avLst/>
          </a:prstGeom>
          <a:ln>
            <a:headEnd type="none" w="lg" len="lg"/>
            <a:tailEnd type="none" w="lg" len="lg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30594475"/>
      </p:ext>
    </p:extLst>
  </p:cSld>
  <p:clrMapOvr>
    <a:masterClrMapping/>
  </p:clrMapOvr>
</p:sld>
</file>

<file path=ppt/theme/theme1.xml><?xml version="1.0" encoding="utf-8"?>
<a:theme xmlns:a="http://schemas.openxmlformats.org/drawingml/2006/main" name="21_Network">
  <a:themeElements>
    <a:clrScheme name="Network 10">
      <a:dk1>
        <a:srgbClr val="000000"/>
      </a:dk1>
      <a:lt1>
        <a:srgbClr val="FFFFFF"/>
      </a:lt1>
      <a:dk2>
        <a:srgbClr val="330066"/>
      </a:dk2>
      <a:lt2>
        <a:srgbClr val="808080"/>
      </a:lt2>
      <a:accent1>
        <a:srgbClr val="CCCC00"/>
      </a:accent1>
      <a:accent2>
        <a:srgbClr val="669999"/>
      </a:accent2>
      <a:accent3>
        <a:srgbClr val="FFFFFF"/>
      </a:accent3>
      <a:accent4>
        <a:srgbClr val="000000"/>
      </a:accent4>
      <a:accent5>
        <a:srgbClr val="E2E2AA"/>
      </a:accent5>
      <a:accent6>
        <a:srgbClr val="5C8A8A"/>
      </a:accent6>
      <a:hlink>
        <a:srgbClr val="7E9CE8"/>
      </a:hlink>
      <a:folHlink>
        <a:srgbClr val="D8D8EC"/>
      </a:folHlink>
    </a:clrScheme>
    <a:fontScheme name="Network">
      <a:majorFont>
        <a:latin typeface="Tahoma"/>
        <a:ea typeface="ＭＳ Ｐゴシック"/>
        <a:cs typeface=""/>
      </a:majorFont>
      <a:minorFont>
        <a:latin typeface="Tahoma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38100" cap="flat" cmpd="sng" algn="ctr">
          <a:solidFill>
            <a:srgbClr val="969696"/>
          </a:solidFill>
          <a:prstDash val="solid"/>
          <a:round/>
          <a:headEnd type="none" w="lg" len="lg"/>
          <a:tailEnd type="none" w="lg" len="lg"/>
        </a:ln>
        <a:effectLst/>
      </a:spPr>
      <a:bodyPr vert="horz" wrap="square" lIns="90000" tIns="46800" rIns="90000" bIns="46800" numCol="1" rtlCol="0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ＭＳ Ｐゴシック" pitchFamily="5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38100" cap="flat" cmpd="sng" algn="ctr">
          <a:solidFill>
            <a:srgbClr val="969696"/>
          </a:solidFill>
          <a:prstDash val="solid"/>
          <a:round/>
          <a:headEnd type="none" w="lg" len="lg"/>
          <a:tailEnd type="stealth" w="lg" len="lg"/>
        </a:ln>
        <a:effectLst/>
      </a:spPr>
      <a:bodyPr vert="horz" wrap="square" lIns="90000" tIns="46800" rIns="90000" bIns="4680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ＭＳ Ｐゴシック" pitchFamily="50" charset="-128"/>
          </a:defRPr>
        </a:defPPr>
      </a:lstStyle>
    </a:lnDef>
    <a:txDef>
      <a:spPr>
        <a:noFill/>
        <a:ln w="28575">
          <a:noFill/>
        </a:ln>
      </a:spPr>
      <a:bodyPr wrap="square" lIns="36000" tIns="36000" rIns="36000" bIns="36000" rtlCol="0">
        <a:noAutofit/>
      </a:bodyPr>
      <a:lstStyle>
        <a:defPPr>
          <a:defRPr kumimoji="1" dirty="0" smtClean="0"/>
        </a:defPPr>
      </a:lstStyle>
    </a:txDef>
  </a:objectDefaults>
  <a:extraClrSchemeLst>
    <a:extraClrScheme>
      <a:clrScheme name="Network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twork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32596</TotalTime>
  <Words>85</Words>
  <Application>Microsoft Macintosh PowerPoint</Application>
  <PresentationFormat>画面に合わせる (4:3)</PresentationFormat>
  <Paragraphs>16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ＭＳ Ｐゴシック</vt:lpstr>
      <vt:lpstr>メイリオ</vt:lpstr>
      <vt:lpstr>游ゴシック</vt:lpstr>
      <vt:lpstr>Arial</vt:lpstr>
      <vt:lpstr>Calibri</vt:lpstr>
      <vt:lpstr>Tahoma</vt:lpstr>
      <vt:lpstr>Wingdings</vt:lpstr>
      <vt:lpstr>21_Network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KM</dc:creator>
  <cp:lastModifiedBy>田中 孝平</cp:lastModifiedBy>
  <cp:revision>268</cp:revision>
  <dcterms:created xsi:type="dcterms:W3CDTF">2019-11-25T01:14:03Z</dcterms:created>
  <dcterms:modified xsi:type="dcterms:W3CDTF">2022-10-06T15:03:17Z</dcterms:modified>
</cp:coreProperties>
</file>