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3" r:id="rId1"/>
  </p:sldMasterIdLst>
  <p:notesMasterIdLst>
    <p:notesMasterId r:id="rId3"/>
  </p:notesMasterIdLst>
  <p:sldIdLst>
    <p:sldId id="255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1" autoAdjust="0"/>
    <p:restoredTop sz="94744" autoAdjust="0"/>
  </p:normalViewPr>
  <p:slideViewPr>
    <p:cSldViewPr snapToGrid="0">
      <p:cViewPr varScale="1">
        <p:scale>
          <a:sx n="111" d="100"/>
          <a:sy n="111" d="100"/>
        </p:scale>
        <p:origin x="6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7A532-B328-4306-A1AB-DAA318C65F6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2AA9E-3F65-45E3-9191-AC41501A6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4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defTabSz="875721">
              <a:defRPr/>
            </a:pPr>
            <a:r>
              <a:rPr lang="ja-JP" altLang="en-US" sz="1100" b="1"/>
              <a:t>図</a:t>
            </a:r>
            <a:r>
              <a:rPr lang="en-US" altLang="ja-JP" sz="1100" b="1"/>
              <a:t>7.1.2</a:t>
            </a:r>
            <a:r>
              <a:rPr lang="ja-JP" altLang="en-US" sz="1100" b="1"/>
              <a:t>　「</a:t>
            </a:r>
            <a:r>
              <a:rPr lang="en-US" altLang="ja-JP" sz="1100" b="1" dirty="0"/>
              <a:t>AI</a:t>
            </a:r>
            <a:r>
              <a:rPr lang="ja-JP" altLang="en-US" sz="1100" b="1"/>
              <a:t>と表現の自由」に関する対話型論証モデル</a:t>
            </a:r>
            <a:r>
              <a:rPr kumimoji="1" lang="en-US" altLang="ja-JP" sz="1100" b="1" dirty="0"/>
              <a:t>【</a:t>
            </a:r>
            <a:r>
              <a:rPr kumimoji="1" lang="ja-JP" altLang="en-US" sz="1100" b="1"/>
              <a:t>田中</a:t>
            </a:r>
            <a:r>
              <a:rPr kumimoji="1" lang="en-US" altLang="ja-JP" sz="1100" b="1" dirty="0"/>
              <a:t>】</a:t>
            </a:r>
            <a:endParaRPr lang="en-US" altLang="ja-JP" sz="11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75721">
              <a:defRPr/>
            </a:pPr>
            <a:fld id="{59571069-2004-6C44-99A6-4564AD33122B}" type="slidenum">
              <a:rPr lang="ja-JP" altLang="en-US" sz="120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875721">
                <a:defRPr/>
              </a:pPr>
              <a:t>1</a:t>
            </a:fld>
            <a:endParaRPr lang="ja-JP" altLang="en-US" sz="120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99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71D8-5B5B-468D-92A9-3916C7E79D09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05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CBE-9621-4311-A5A3-01F115691936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41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984B-CC2E-4F9F-A6BC-5C5ABE6A5F95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02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5496" y="6337126"/>
            <a:ext cx="827112" cy="476250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</a:lstStyle>
          <a:p>
            <a:fld id="{C0DCCD16-983A-4959-85E0-3737C8C5F6D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589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ADA-0AB1-4FBF-999F-43A0389BF9D4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20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38FD-AE41-405D-888B-A7124D124A8A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8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B71-5D55-4AD7-AA2B-F27B1AA3DAF4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7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E9D5-B81A-4638-A817-1956D5B53D69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7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451C-D53C-42DA-B482-9A7C43497E7A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7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318-F04E-4668-86AF-C384B6F56B8A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27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FE98-5F42-451E-8264-90F412BA8638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34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C17-9EA8-4D73-8829-CA1D969D3E62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81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555D-F0F5-4CC6-856D-0E3A0379B0C0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2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sldNum="0"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3032703" y="764729"/>
            <a:ext cx="3174188" cy="1034258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rmAutofit/>
          </a:bodyPr>
          <a:lstStyle/>
          <a:p>
            <a:pPr>
              <a:defRPr/>
            </a:pPr>
            <a:r>
              <a:rPr lang="ja-JP" altLang="en-US" sz="1477">
                <a:solidFill>
                  <a:schemeClr val="tx1"/>
                </a:solidFill>
                <a:latin typeface="MSGothic"/>
              </a:rPr>
              <a:t>情報化社会において、正確さを重視して誤情報を排除した方がよいか？あるいは、あくまでも表現の自由を守って誤情報を排除しない方がよいか？</a:t>
            </a:r>
            <a:endParaRPr lang="ja-JP" altLang="en-US" sz="1477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660056" y="2283175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r>
              <a:rPr lang="ja-JP" altLang="en-US" sz="1662" spc="-3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誤情報を</a:t>
            </a:r>
            <a:r>
              <a:rPr lang="en-US" altLang="ja-JP" sz="1662" spc="-37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_______________</a:t>
            </a:r>
            <a:endParaRPr lang="ja-JP" altLang="en-US" sz="1662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673772" y="2000726"/>
            <a:ext cx="1224076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主張←仮説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A49D460-395C-D443-8ECC-B81863FB4CA3}"/>
              </a:ext>
            </a:extLst>
          </p:cNvPr>
          <p:cNvSpPr/>
          <p:nvPr/>
        </p:nvSpPr>
        <p:spPr>
          <a:xfrm>
            <a:off x="332221" y="2283175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6462" tIns="23006" rIns="0" bIns="23006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en-US" altLang="ja-JP" sz="1846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C8DEA6D-9D42-EA43-86C2-257CD33EAFBD}"/>
              </a:ext>
            </a:extLst>
          </p:cNvPr>
          <p:cNvCxnSpPr>
            <a:cxnSpLocks/>
          </p:cNvCxnSpPr>
          <p:nvPr/>
        </p:nvCxnSpPr>
        <p:spPr>
          <a:xfrm flipH="1" flipV="1">
            <a:off x="2217535" y="2815321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3BEF33F-AA12-CA4A-8932-F80E43393481}"/>
              </a:ext>
            </a:extLst>
          </p:cNvPr>
          <p:cNvSpPr/>
          <p:nvPr/>
        </p:nvSpPr>
        <p:spPr>
          <a:xfrm>
            <a:off x="1422882" y="3714715"/>
            <a:ext cx="1661538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endParaRPr lang="ja-JP" altLang="en-US" sz="1477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CA1B16A-0C37-DE4D-8591-EF39E3FB8EEA}"/>
              </a:ext>
            </a:extLst>
          </p:cNvPr>
          <p:cNvSpPr/>
          <p:nvPr/>
        </p:nvSpPr>
        <p:spPr>
          <a:xfrm>
            <a:off x="1719267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5093810-D57C-E34C-B6E3-1793EA7BFFBE}"/>
              </a:ext>
            </a:extLst>
          </p:cNvPr>
          <p:cNvCxnSpPr>
            <a:cxnSpLocks/>
          </p:cNvCxnSpPr>
          <p:nvPr/>
        </p:nvCxnSpPr>
        <p:spPr>
          <a:xfrm>
            <a:off x="1814127" y="2825521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BC8E00F-807B-AE47-8549-AC203FAE24FE}"/>
              </a:ext>
            </a:extLst>
          </p:cNvPr>
          <p:cNvSpPr/>
          <p:nvPr/>
        </p:nvSpPr>
        <p:spPr>
          <a:xfrm>
            <a:off x="334684" y="2000725"/>
            <a:ext cx="1091966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87FDFD2-AAD5-4777-AA56-8FE451543E06}"/>
              </a:ext>
            </a:extLst>
          </p:cNvPr>
          <p:cNvSpPr/>
          <p:nvPr/>
        </p:nvSpPr>
        <p:spPr>
          <a:xfrm>
            <a:off x="7384346" y="2283175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en-US" altLang="ja-JP" sz="1846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1858B59-5325-4C6A-B692-D592ECFF4F7B}"/>
              </a:ext>
            </a:extLst>
          </p:cNvPr>
          <p:cNvCxnSpPr>
            <a:cxnSpLocks/>
          </p:cNvCxnSpPr>
          <p:nvPr/>
        </p:nvCxnSpPr>
        <p:spPr>
          <a:xfrm flipH="1" flipV="1">
            <a:off x="6990699" y="2839100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4DE9419-FF64-4B1C-B08D-A8AD7584FA62}"/>
              </a:ext>
            </a:extLst>
          </p:cNvPr>
          <p:cNvSpPr/>
          <p:nvPr/>
        </p:nvSpPr>
        <p:spPr>
          <a:xfrm>
            <a:off x="6191652" y="3719979"/>
            <a:ext cx="1661538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endParaRPr lang="ja-JP" altLang="en-US" sz="1292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12A507B-4250-41F3-9618-C25DBB72E72C}"/>
              </a:ext>
            </a:extLst>
          </p:cNvPr>
          <p:cNvCxnSpPr>
            <a:cxnSpLocks/>
          </p:cNvCxnSpPr>
          <p:nvPr/>
        </p:nvCxnSpPr>
        <p:spPr>
          <a:xfrm>
            <a:off x="6536906" y="2828502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E7B0B9-A797-4E8C-A8F9-1CCBA2F81419}"/>
              </a:ext>
            </a:extLst>
          </p:cNvPr>
          <p:cNvSpPr/>
          <p:nvPr/>
        </p:nvSpPr>
        <p:spPr>
          <a:xfrm>
            <a:off x="3015434" y="483000"/>
            <a:ext cx="285727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問題（リサーチクエスチョン）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DB2A7E8-9A1D-4550-87C7-ED6D5ADE3DE8}"/>
              </a:ext>
            </a:extLst>
          </p:cNvPr>
          <p:cNvSpPr/>
          <p:nvPr/>
        </p:nvSpPr>
        <p:spPr>
          <a:xfrm>
            <a:off x="7382806" y="1996284"/>
            <a:ext cx="133091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B4346C4-12F5-4C78-8DA4-D6EA6574F356}"/>
              </a:ext>
            </a:extLst>
          </p:cNvPr>
          <p:cNvSpPr/>
          <p:nvPr/>
        </p:nvSpPr>
        <p:spPr>
          <a:xfrm>
            <a:off x="6482648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3F8E456-A73C-4279-8F4D-052A15AFA6D2}"/>
              </a:ext>
            </a:extLst>
          </p:cNvPr>
          <p:cNvSpPr/>
          <p:nvPr/>
        </p:nvSpPr>
        <p:spPr>
          <a:xfrm>
            <a:off x="5339726" y="1865465"/>
            <a:ext cx="2027949" cy="43056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defTabSz="844083">
              <a:lnSpc>
                <a:spcPts val="1477"/>
              </a:lnSpc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対立する主張・</a:t>
            </a:r>
            <a:endParaRPr lang="en-US" altLang="ja-JP" sz="1363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83">
              <a:lnSpc>
                <a:spcPts val="1477"/>
              </a:lnSpc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異なる主張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7CFE101-3F8F-473A-8511-5C798B47831C}"/>
              </a:ext>
            </a:extLst>
          </p:cNvPr>
          <p:cNvCxnSpPr>
            <a:cxnSpLocks/>
          </p:cNvCxnSpPr>
          <p:nvPr/>
        </p:nvCxnSpPr>
        <p:spPr>
          <a:xfrm>
            <a:off x="4609460" y="1792728"/>
            <a:ext cx="739455" cy="46938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15B47AD-9E92-4F89-8B2C-0B137F316CD3}"/>
              </a:ext>
            </a:extLst>
          </p:cNvPr>
          <p:cNvCxnSpPr>
            <a:cxnSpLocks/>
          </p:cNvCxnSpPr>
          <p:nvPr/>
        </p:nvCxnSpPr>
        <p:spPr>
          <a:xfrm flipH="1">
            <a:off x="3832728" y="1806469"/>
            <a:ext cx="795385" cy="45564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393E7E6-1489-426B-9580-42AD0E1BDF0B}"/>
              </a:ext>
            </a:extLst>
          </p:cNvPr>
          <p:cNvSpPr/>
          <p:nvPr/>
        </p:nvSpPr>
        <p:spPr>
          <a:xfrm>
            <a:off x="5027429" y="2283175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r>
              <a:rPr lang="ja-JP" altLang="en-US" sz="1846" spc="-3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誤情報を</a:t>
            </a:r>
            <a:r>
              <a:rPr lang="en-US" altLang="ja-JP" sz="1846" spc="-37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________________</a:t>
            </a:r>
            <a:endParaRPr lang="ja-JP" altLang="en-US" sz="1846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1A8572C-FAE8-1C42-A982-7F7111237CAA}"/>
              </a:ext>
            </a:extLst>
          </p:cNvPr>
          <p:cNvCxnSpPr>
            <a:cxnSpLocks/>
          </p:cNvCxnSpPr>
          <p:nvPr/>
        </p:nvCxnSpPr>
        <p:spPr>
          <a:xfrm flipV="1">
            <a:off x="4182461" y="2764384"/>
            <a:ext cx="830769" cy="26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5B81C60-69ED-854A-913A-4E3762D46D6B}"/>
              </a:ext>
            </a:extLst>
          </p:cNvPr>
          <p:cNvSpPr/>
          <p:nvPr/>
        </p:nvSpPr>
        <p:spPr>
          <a:xfrm>
            <a:off x="3832041" y="3435866"/>
            <a:ext cx="534121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反駁</a:t>
            </a:r>
            <a:endParaRPr lang="en-US" altLang="ja-JP" sz="1363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B00B8FF-AA3C-49F9-820A-A91C09B13A99}"/>
              </a:ext>
            </a:extLst>
          </p:cNvPr>
          <p:cNvSpPr/>
          <p:nvPr/>
        </p:nvSpPr>
        <p:spPr>
          <a:xfrm>
            <a:off x="4146386" y="5025755"/>
            <a:ext cx="1031250" cy="27247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844083">
              <a:defRPr/>
            </a:pP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</a:t>
            </a:r>
            <a:r>
              <a:rPr lang="ja-JP" altLang="en-US" sz="1363" spc="2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</a:t>
            </a: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・提言</a:t>
            </a: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41C28ECF-8887-4463-AD38-5DB32B8783FC}"/>
              </a:ext>
            </a:extLst>
          </p:cNvPr>
          <p:cNvCxnSpPr>
            <a:cxnSpLocks/>
          </p:cNvCxnSpPr>
          <p:nvPr/>
        </p:nvCxnSpPr>
        <p:spPr>
          <a:xfrm>
            <a:off x="4439062" y="3179209"/>
            <a:ext cx="324901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6154F513-D406-4945-B967-2902EC35ACE3}"/>
              </a:ext>
            </a:extLst>
          </p:cNvPr>
          <p:cNvCxnSpPr>
            <a:cxnSpLocks/>
          </p:cNvCxnSpPr>
          <p:nvPr/>
        </p:nvCxnSpPr>
        <p:spPr>
          <a:xfrm>
            <a:off x="4439062" y="3162377"/>
            <a:ext cx="0" cy="53324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4CB0184-70FA-48FD-B078-7DC10540E45E}"/>
              </a:ext>
            </a:extLst>
          </p:cNvPr>
          <p:cNvSpPr/>
          <p:nvPr/>
        </p:nvSpPr>
        <p:spPr>
          <a:xfrm>
            <a:off x="176810" y="1880531"/>
            <a:ext cx="4189781" cy="307276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1B1B4053-DFCB-49F0-96EA-77495DAD7EA9}"/>
              </a:ext>
            </a:extLst>
          </p:cNvPr>
          <p:cNvCxnSpPr>
            <a:cxnSpLocks/>
          </p:cNvCxnSpPr>
          <p:nvPr/>
        </p:nvCxnSpPr>
        <p:spPr>
          <a:xfrm>
            <a:off x="2374206" y="5838231"/>
            <a:ext cx="664615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0AED168-6C5E-4A4E-AEE2-C77EC7B07173}"/>
              </a:ext>
            </a:extLst>
          </p:cNvPr>
          <p:cNvCxnSpPr>
            <a:cxnSpLocks/>
          </p:cNvCxnSpPr>
          <p:nvPr/>
        </p:nvCxnSpPr>
        <p:spPr>
          <a:xfrm>
            <a:off x="2383060" y="4945725"/>
            <a:ext cx="0" cy="897231"/>
          </a:xfrm>
          <a:prstGeom prst="line">
            <a:avLst/>
          </a:prstGeom>
          <a:ln w="38100">
            <a:solidFill>
              <a:srgbClr val="0000FF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F7B4AD7-1419-4AA9-95F3-85526937ED28}"/>
              </a:ext>
            </a:extLst>
          </p:cNvPr>
          <p:cNvSpPr/>
          <p:nvPr/>
        </p:nvSpPr>
        <p:spPr>
          <a:xfrm>
            <a:off x="4763963" y="1880530"/>
            <a:ext cx="4241970" cy="30707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28ED6AFA-9390-42F9-9364-15A2883096DA}"/>
              </a:ext>
            </a:extLst>
          </p:cNvPr>
          <p:cNvCxnSpPr>
            <a:cxnSpLocks/>
          </p:cNvCxnSpPr>
          <p:nvPr/>
        </p:nvCxnSpPr>
        <p:spPr>
          <a:xfrm>
            <a:off x="6869214" y="4977470"/>
            <a:ext cx="0" cy="897231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8AD49DB9-8C7D-4404-959D-F8481E62128B}"/>
              </a:ext>
            </a:extLst>
          </p:cNvPr>
          <p:cNvCxnSpPr>
            <a:cxnSpLocks/>
          </p:cNvCxnSpPr>
          <p:nvPr/>
        </p:nvCxnSpPr>
        <p:spPr>
          <a:xfrm>
            <a:off x="6204598" y="5832162"/>
            <a:ext cx="664615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792354" y="3714715"/>
            <a:ext cx="1661538" cy="1096615"/>
          </a:xfrm>
          <a:prstGeom prst="rect">
            <a:avLst/>
          </a:prstGeom>
          <a:solidFill>
            <a:srgbClr val="FFFFFF">
              <a:alpha val="89804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30675" rIns="0" bIns="30675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ja-JP" altLang="en-US" sz="1846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58EDCF6-F9FD-4DFE-905B-F519533090BB}"/>
              </a:ext>
            </a:extLst>
          </p:cNvPr>
          <p:cNvSpPr/>
          <p:nvPr/>
        </p:nvSpPr>
        <p:spPr>
          <a:xfrm>
            <a:off x="3030410" y="5327631"/>
            <a:ext cx="3174188" cy="1034258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rmAutofit/>
          </a:bodyPr>
          <a:lstStyle/>
          <a:p>
            <a:pPr defTabSz="844083">
              <a:defRPr/>
            </a:pPr>
            <a:endParaRPr lang="ja-JP" altLang="en-US" sz="1846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2736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95</Words>
  <Application>Microsoft Macintosh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MSGothic</vt:lpstr>
      <vt:lpstr>メイリオ</vt:lpstr>
      <vt:lpstr>游ゴシック</vt:lpstr>
      <vt:lpstr>Arial</vt:lpstr>
      <vt:lpstr>Calibri</vt:lpstr>
      <vt:lpstr>1_Office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2022-07-04T21:37:20Z</dcterms:created>
  <dcterms:modified xsi:type="dcterms:W3CDTF">2022-10-06T15:01:28Z</dcterms:modified>
</cp:coreProperties>
</file>