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3" r:id="rId1"/>
  </p:sldMasterIdLst>
  <p:notesMasterIdLst>
    <p:notesMasterId r:id="rId3"/>
  </p:notesMasterIdLst>
  <p:sldIdLst>
    <p:sldId id="2472"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10" autoAdjust="0"/>
    <p:restoredTop sz="94705" autoAdjust="0"/>
  </p:normalViewPr>
  <p:slideViewPr>
    <p:cSldViewPr snapToGrid="0">
      <p:cViewPr varScale="1">
        <p:scale>
          <a:sx n="104" d="100"/>
          <a:sy n="104" d="100"/>
        </p:scale>
        <p:origin x="192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D7A532-B328-4306-A1AB-DAA318C65F65}" type="datetimeFigureOut">
              <a:rPr kumimoji="1" lang="ja-JP" altLang="en-US" smtClean="0"/>
              <a:t>2023/2/15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2AA9E-3F65-45E3-9191-AC41501A6E34}" type="slidenum">
              <a:rPr kumimoji="1" lang="ja-JP" altLang="en-US" smtClean="0"/>
              <a:t>‹#›</a:t>
            </a:fld>
            <a:endParaRPr kumimoji="1" lang="ja-JP" altLang="en-US"/>
          </a:p>
        </p:txBody>
      </p:sp>
    </p:spTree>
    <p:extLst>
      <p:ext uri="{BB962C8B-B14F-4D97-AF65-F5344CB8AC3E}">
        <p14:creationId xmlns:p14="http://schemas.microsoft.com/office/powerpoint/2010/main" val="29686429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ctr" defTabSz="914455">
              <a:defRPr/>
            </a:pPr>
            <a:r>
              <a:rPr lang="ja-JP" altLang="en-US" sz="1100" b="1"/>
              <a:t>図</a:t>
            </a:r>
            <a:r>
              <a:rPr lang="en-US" altLang="ja-JP" sz="1100" b="1" dirty="0"/>
              <a:t>9.1.1</a:t>
            </a:r>
            <a:r>
              <a:rPr lang="ja-JP" altLang="en-US" sz="1100" b="1"/>
              <a:t>　探究チャートのポイント（</a:t>
            </a:r>
            <a:r>
              <a:rPr lang="en-US" altLang="ja-JP" sz="1100" b="1" dirty="0"/>
              <a:t>ver3. </a:t>
            </a:r>
            <a:r>
              <a:rPr lang="ja-JP" altLang="en-US" sz="1100" b="1"/>
              <a:t>文献探究用）</a:t>
            </a:r>
            <a:endParaRPr lang="en-US" altLang="ja-JP" sz="1100" b="1" dirty="0"/>
          </a:p>
        </p:txBody>
      </p:sp>
      <p:sp>
        <p:nvSpPr>
          <p:cNvPr id="4" name="スライド番号プレースホルダー 3"/>
          <p:cNvSpPr>
            <a:spLocks noGrp="1"/>
          </p:cNvSpPr>
          <p:nvPr>
            <p:ph type="sldNum" sz="quarter" idx="5"/>
          </p:nvPr>
        </p:nvSpPr>
        <p:spPr/>
        <p:txBody>
          <a:bodyPr/>
          <a:lstStyle/>
          <a:p>
            <a:pPr defTabSz="914455">
              <a:defRPr/>
            </a:pPr>
            <a:fld id="{59571069-2004-6C44-99A6-4564AD33122B}" type="slidenum">
              <a:rPr lang="ja-JP" altLang="en-US" sz="1300">
                <a:solidFill>
                  <a:prstClr val="black"/>
                </a:solidFill>
                <a:latin typeface="游ゴシック" panose="020F0502020204030204"/>
                <a:ea typeface="游ゴシック" panose="020B0400000000000000" pitchFamily="50" charset="-128"/>
              </a:rPr>
              <a:pPr defTabSz="914455">
                <a:defRPr/>
              </a:pPr>
              <a:t>1</a:t>
            </a:fld>
            <a:endParaRPr lang="ja-JP" altLang="en-US" sz="1300">
              <a:solidFill>
                <a:prstClr val="black"/>
              </a:solidFill>
              <a:latin typeface="游ゴシック" panose="020F0502020204030204"/>
              <a:ea typeface="游ゴシック" panose="020B0400000000000000" pitchFamily="50" charset="-128"/>
            </a:endParaRPr>
          </a:p>
        </p:txBody>
      </p:sp>
      <p:sp>
        <p:nvSpPr>
          <p:cNvPr id="5" name="日付プレースホルダー 4">
            <a:extLst>
              <a:ext uri="{FF2B5EF4-FFF2-40B4-BE49-F238E27FC236}">
                <a16:creationId xmlns:a16="http://schemas.microsoft.com/office/drawing/2014/main" id="{1EEB2B71-9DBC-4D76-A52A-987A7AF808A5}"/>
              </a:ext>
            </a:extLst>
          </p:cNvPr>
          <p:cNvSpPr>
            <a:spLocks noGrp="1"/>
          </p:cNvSpPr>
          <p:nvPr>
            <p:ph type="dt" idx="1"/>
          </p:nvPr>
        </p:nvSpPr>
        <p:spPr/>
        <p:txBody>
          <a:bodyPr/>
          <a:lstStyle/>
          <a:p>
            <a:r>
              <a:rPr kumimoji="1" lang="en-US" altLang="ja-JP"/>
              <a:t>2020/1/14</a:t>
            </a:r>
            <a:endParaRPr kumimoji="1" lang="ja-JP" altLang="en-US"/>
          </a:p>
        </p:txBody>
      </p:sp>
    </p:spTree>
    <p:extLst>
      <p:ext uri="{BB962C8B-B14F-4D97-AF65-F5344CB8AC3E}">
        <p14:creationId xmlns:p14="http://schemas.microsoft.com/office/powerpoint/2010/main" val="134631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22041" indent="0" algn="ctr">
              <a:buNone/>
              <a:defRPr>
                <a:solidFill>
                  <a:schemeClr val="tx1">
                    <a:tint val="75000"/>
                  </a:schemeClr>
                </a:solidFill>
              </a:defRPr>
            </a:lvl2pPr>
            <a:lvl3pPr marL="844083" indent="0" algn="ctr">
              <a:buNone/>
              <a:defRPr>
                <a:solidFill>
                  <a:schemeClr val="tx1">
                    <a:tint val="75000"/>
                  </a:schemeClr>
                </a:solidFill>
              </a:defRPr>
            </a:lvl3pPr>
            <a:lvl4pPr marL="1266124" indent="0" algn="ctr">
              <a:buNone/>
              <a:defRPr>
                <a:solidFill>
                  <a:schemeClr val="tx1">
                    <a:tint val="75000"/>
                  </a:schemeClr>
                </a:solidFill>
              </a:defRPr>
            </a:lvl4pPr>
            <a:lvl5pPr marL="1688165" indent="0" algn="ctr">
              <a:buNone/>
              <a:defRPr>
                <a:solidFill>
                  <a:schemeClr val="tx1">
                    <a:tint val="75000"/>
                  </a:schemeClr>
                </a:solidFill>
              </a:defRPr>
            </a:lvl5pPr>
            <a:lvl6pPr marL="2110207" indent="0" algn="ctr">
              <a:buNone/>
              <a:defRPr>
                <a:solidFill>
                  <a:schemeClr val="tx1">
                    <a:tint val="75000"/>
                  </a:schemeClr>
                </a:solidFill>
              </a:defRPr>
            </a:lvl6pPr>
            <a:lvl7pPr marL="2532248" indent="0" algn="ctr">
              <a:buNone/>
              <a:defRPr>
                <a:solidFill>
                  <a:schemeClr val="tx1">
                    <a:tint val="75000"/>
                  </a:schemeClr>
                </a:solidFill>
              </a:defRPr>
            </a:lvl7pPr>
            <a:lvl8pPr marL="2954289" indent="0" algn="ctr">
              <a:buNone/>
              <a:defRPr>
                <a:solidFill>
                  <a:schemeClr val="tx1">
                    <a:tint val="75000"/>
                  </a:schemeClr>
                </a:solidFill>
              </a:defRPr>
            </a:lvl8pPr>
            <a:lvl9pPr marL="337633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C2971D8-5B5B-468D-92A9-3916C7E79D09}"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644055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099FCBE-9621-4311-A5A3-01F115691936}"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2651418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6AE984B-CC2E-4F9F-A6BC-5C5ABE6A5F95}"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3749026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スライド番号プレースホルダー 5"/>
          <p:cNvSpPr>
            <a:spLocks noGrp="1"/>
          </p:cNvSpPr>
          <p:nvPr>
            <p:ph type="sldNum" sz="quarter" idx="12"/>
          </p:nvPr>
        </p:nvSpPr>
        <p:spPr>
          <a:xfrm>
            <a:off x="35496" y="6337126"/>
            <a:ext cx="827112" cy="476250"/>
          </a:xfrm>
          <a:prstGeom prst="rect">
            <a:avLst/>
          </a:prstGeom>
        </p:spPr>
        <p:txBody>
          <a:bodyPr/>
          <a:lstStyle>
            <a:lvl1pPr>
              <a:defRPr sz="2585"/>
            </a:lvl1pPr>
          </a:lstStyle>
          <a:p>
            <a:fld id="{C0DCCD16-983A-4959-85E0-3737C8C5F6D6}" type="slidenum">
              <a:rPr lang="en-US" altLang="ja-JP" smtClean="0"/>
              <a:pPr/>
              <a:t>‹#›</a:t>
            </a:fld>
            <a:endParaRPr lang="en-US" altLang="ja-JP"/>
          </a:p>
        </p:txBody>
      </p:sp>
    </p:spTree>
    <p:extLst>
      <p:ext uri="{BB962C8B-B14F-4D97-AF65-F5344CB8AC3E}">
        <p14:creationId xmlns:p14="http://schemas.microsoft.com/office/powerpoint/2010/main" val="2195895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2C3DADA-0AB1-4FBF-999F-43A0389BF9D4}"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324620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3692"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1846">
                <a:solidFill>
                  <a:schemeClr val="tx1">
                    <a:tint val="75000"/>
                  </a:schemeClr>
                </a:solidFill>
              </a:defRPr>
            </a:lvl1pPr>
            <a:lvl2pPr marL="422041" indent="0">
              <a:buNone/>
              <a:defRPr sz="1662">
                <a:solidFill>
                  <a:schemeClr val="tx1">
                    <a:tint val="75000"/>
                  </a:schemeClr>
                </a:solidFill>
              </a:defRPr>
            </a:lvl2pPr>
            <a:lvl3pPr marL="844083" indent="0">
              <a:buNone/>
              <a:defRPr sz="1477">
                <a:solidFill>
                  <a:schemeClr val="tx1">
                    <a:tint val="75000"/>
                  </a:schemeClr>
                </a:solidFill>
              </a:defRPr>
            </a:lvl3pPr>
            <a:lvl4pPr marL="1266124" indent="0">
              <a:buNone/>
              <a:defRPr sz="1292">
                <a:solidFill>
                  <a:schemeClr val="tx1">
                    <a:tint val="75000"/>
                  </a:schemeClr>
                </a:solidFill>
              </a:defRPr>
            </a:lvl4pPr>
            <a:lvl5pPr marL="1688165" indent="0">
              <a:buNone/>
              <a:defRPr sz="1292">
                <a:solidFill>
                  <a:schemeClr val="tx1">
                    <a:tint val="75000"/>
                  </a:schemeClr>
                </a:solidFill>
              </a:defRPr>
            </a:lvl5pPr>
            <a:lvl6pPr marL="2110207" indent="0">
              <a:buNone/>
              <a:defRPr sz="1292">
                <a:solidFill>
                  <a:schemeClr val="tx1">
                    <a:tint val="75000"/>
                  </a:schemeClr>
                </a:solidFill>
              </a:defRPr>
            </a:lvl6pPr>
            <a:lvl7pPr marL="2532248" indent="0">
              <a:buNone/>
              <a:defRPr sz="1292">
                <a:solidFill>
                  <a:schemeClr val="tx1">
                    <a:tint val="75000"/>
                  </a:schemeClr>
                </a:solidFill>
              </a:defRPr>
            </a:lvl7pPr>
            <a:lvl8pPr marL="2954289" indent="0">
              <a:buNone/>
              <a:defRPr sz="1292">
                <a:solidFill>
                  <a:schemeClr val="tx1">
                    <a:tint val="75000"/>
                  </a:schemeClr>
                </a:solidFill>
              </a:defRPr>
            </a:lvl8pPr>
            <a:lvl9pPr marL="3376331" indent="0">
              <a:buNone/>
              <a:defRPr sz="1292">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C3338FD-AE41-405D-888B-A7124D124A8A}" type="datetime1">
              <a:rPr kumimoji="1" lang="ja-JP" altLang="en-US" smtClean="0"/>
              <a:t>2023/2/15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410182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3281B71-5D55-4AD7-AA2B-F27B1AA3DAF4}" type="datetime1">
              <a:rPr kumimoji="1" lang="ja-JP" altLang="en-US" smtClean="0"/>
              <a:t>2023/2/15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49117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653E9D5-B81A-4638-A817-1956D5B53D69}" type="datetime1">
              <a:rPr kumimoji="1" lang="ja-JP" altLang="en-US" smtClean="0"/>
              <a:t>2023/2/15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175878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C94451C-D53C-42DA-B482-9A7C43497E7A}" type="datetime1">
              <a:rPr kumimoji="1" lang="ja-JP" altLang="en-US" smtClean="0"/>
              <a:t>2023/2/15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2211759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9B8318-F04E-4668-86AF-C384B6F56B8A}" type="datetime1">
              <a:rPr kumimoji="1" lang="ja-JP" altLang="en-US" smtClean="0"/>
              <a:t>2023/2/15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3119278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184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0"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2"/>
            <a:ext cx="3008313"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E8FE98-5F42-451E-8264-90F412BA8638}" type="datetime1">
              <a:rPr kumimoji="1" lang="ja-JP" altLang="en-US" smtClean="0"/>
              <a:t>2023/2/15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1815342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846"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4943C17-9EA8-4D73-8829-CA1D969D3E62}" type="datetime1">
              <a:rPr kumimoji="1" lang="ja-JP" altLang="en-US" smtClean="0"/>
              <a:t>2023/2/15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2158815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108">
                <a:solidFill>
                  <a:schemeClr val="tx1">
                    <a:tint val="75000"/>
                  </a:schemeClr>
                </a:solidFill>
              </a:defRPr>
            </a:lvl1pPr>
          </a:lstStyle>
          <a:p>
            <a:fld id="{8C37555D-F0F5-4CC6-856D-0E3A0379B0C0}" type="datetime1">
              <a:rPr kumimoji="1" lang="ja-JP" altLang="en-US" smtClean="0"/>
              <a:t>2023/2/15</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108">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fld id="{BA3C7786-FEE1-4134-B36C-81566A4B3946}" type="slidenum">
              <a:rPr kumimoji="1" lang="ja-JP" altLang="en-US" smtClean="0"/>
              <a:t>‹#›</a:t>
            </a:fld>
            <a:endParaRPr kumimoji="1" lang="ja-JP" altLang="en-US"/>
          </a:p>
        </p:txBody>
      </p:sp>
    </p:spTree>
    <p:extLst>
      <p:ext uri="{BB962C8B-B14F-4D97-AF65-F5344CB8AC3E}">
        <p14:creationId xmlns:p14="http://schemas.microsoft.com/office/powerpoint/2010/main" val="2618823630"/>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hf sldNum="0" hdr="0" ftr="0" dt="0"/>
  <p:txStyles>
    <p:titleStyle>
      <a:lvl1pPr algn="ctr" defTabSz="844083" rtl="0" eaLnBrk="1" latinLnBrk="0" hangingPunct="1">
        <a:spcBef>
          <a:spcPct val="0"/>
        </a:spcBef>
        <a:buNone/>
        <a:defRPr kumimoji="1" sz="4062" kern="1200">
          <a:solidFill>
            <a:schemeClr val="tx1"/>
          </a:solidFill>
          <a:latin typeface="+mj-lt"/>
          <a:ea typeface="+mj-ea"/>
          <a:cs typeface="+mj-cs"/>
        </a:defRPr>
      </a:lvl1pPr>
    </p:titleStyle>
    <p:bodyStyle>
      <a:lvl1pPr marL="316531" indent="-316531" algn="l" defTabSz="844083" rtl="0" eaLnBrk="1" latinLnBrk="0" hangingPunct="1">
        <a:spcBef>
          <a:spcPct val="20000"/>
        </a:spcBef>
        <a:buFont typeface="Arial" panose="020B0604020202020204" pitchFamily="34" charset="0"/>
        <a:buChar char="•"/>
        <a:defRPr kumimoji="1" sz="2954" kern="1200">
          <a:solidFill>
            <a:schemeClr val="tx1"/>
          </a:solidFill>
          <a:latin typeface="+mn-lt"/>
          <a:ea typeface="+mn-ea"/>
          <a:cs typeface="+mn-cs"/>
        </a:defRPr>
      </a:lvl1pPr>
      <a:lvl2pPr marL="685817" indent="-263776" algn="l" defTabSz="844083" rtl="0" eaLnBrk="1" latinLnBrk="0" hangingPunct="1">
        <a:spcBef>
          <a:spcPct val="20000"/>
        </a:spcBef>
        <a:buFont typeface="Arial" panose="020B0604020202020204" pitchFamily="34" charset="0"/>
        <a:buChar char="–"/>
        <a:defRPr kumimoji="1" sz="2585" kern="1200">
          <a:solidFill>
            <a:schemeClr val="tx1"/>
          </a:solidFill>
          <a:latin typeface="+mn-lt"/>
          <a:ea typeface="+mn-ea"/>
          <a:cs typeface="+mn-cs"/>
        </a:defRPr>
      </a:lvl2pPr>
      <a:lvl3pPr marL="1055103" indent="-211021" algn="l" defTabSz="844083" rtl="0" eaLnBrk="1" latinLnBrk="0" hangingPunct="1">
        <a:spcBef>
          <a:spcPct val="20000"/>
        </a:spcBef>
        <a:buFont typeface="Arial" panose="020B0604020202020204" pitchFamily="34" charset="0"/>
        <a:buChar char="•"/>
        <a:defRPr kumimoji="1" sz="2215" kern="1200">
          <a:solidFill>
            <a:schemeClr val="tx1"/>
          </a:solidFill>
          <a:latin typeface="+mn-lt"/>
          <a:ea typeface="+mn-ea"/>
          <a:cs typeface="+mn-cs"/>
        </a:defRPr>
      </a:lvl3pPr>
      <a:lvl4pPr marL="1477145"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4pPr>
      <a:lvl5pPr marL="1899186"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5pPr>
      <a:lvl6pPr marL="2321227"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6pPr>
      <a:lvl7pPr marL="2743269"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7pPr>
      <a:lvl8pPr marL="3165310"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8pPr>
      <a:lvl9pPr marL="3587351" indent="-211021" algn="l" defTabSz="844083" rtl="0" eaLnBrk="1" latinLnBrk="0" hangingPunct="1">
        <a:spcBef>
          <a:spcPct val="20000"/>
        </a:spcBef>
        <a:buFont typeface="Arial" panose="020B0604020202020204" pitchFamily="34" charset="0"/>
        <a:buChar char="•"/>
        <a:defRPr kumimoji="1" sz="1846" kern="1200">
          <a:solidFill>
            <a:schemeClr val="tx1"/>
          </a:solidFill>
          <a:latin typeface="+mn-lt"/>
          <a:ea typeface="+mn-ea"/>
          <a:cs typeface="+mn-cs"/>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正方形/長方形 28"/>
          <p:cNvSpPr/>
          <p:nvPr/>
        </p:nvSpPr>
        <p:spPr>
          <a:xfrm>
            <a:off x="3115278" y="654417"/>
            <a:ext cx="2930020" cy="954700"/>
          </a:xfrm>
          <a:prstGeom prst="rect">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①</a:t>
            </a:r>
          </a:p>
        </p:txBody>
      </p:sp>
      <p:sp>
        <p:nvSpPr>
          <p:cNvPr id="34" name="正方形/長方形 33"/>
          <p:cNvSpPr/>
          <p:nvPr/>
        </p:nvSpPr>
        <p:spPr>
          <a:xfrm>
            <a:off x="2760615" y="2056061"/>
            <a:ext cx="1380355" cy="1012260"/>
          </a:xfrm>
          <a:prstGeom prst="rect">
            <a:avLst/>
          </a:prstGeom>
          <a:no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1662"/>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②</a:t>
            </a:r>
            <a:endParaRPr lang="en-US" altLang="ja-JP" sz="2215" kern="0" spc="-37">
              <a:solidFill>
                <a:prstClr val="black"/>
              </a:solidFill>
              <a:latin typeface="ＭＳ Ｐゴシック" panose="020B0600070205080204" pitchFamily="50" charset="-128"/>
              <a:ea typeface="ＭＳ Ｐゴシック" panose="020B0600070205080204" pitchFamily="50" charset="-128"/>
            </a:endParaRPr>
          </a:p>
          <a:p>
            <a:pPr defTabSz="844083">
              <a:lnSpc>
                <a:spcPts val="2769"/>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⑤</a:t>
            </a:r>
          </a:p>
        </p:txBody>
      </p:sp>
      <p:sp>
        <p:nvSpPr>
          <p:cNvPr id="19" name="正方形/長方形 18"/>
          <p:cNvSpPr/>
          <p:nvPr/>
        </p:nvSpPr>
        <p:spPr>
          <a:xfrm>
            <a:off x="2773272" y="1795337"/>
            <a:ext cx="1069133" cy="285912"/>
          </a:xfrm>
          <a:prstGeom prst="rect">
            <a:avLst/>
          </a:prstGeom>
        </p:spPr>
        <p:txBody>
          <a:bodyPr wrap="square">
            <a:spAutoFit/>
          </a:bodyPr>
          <a:lstStyle/>
          <a:p>
            <a:pPr defTabSz="779173">
              <a:defRPr/>
            </a:pPr>
            <a:r>
              <a:rPr lang="ja-JP" altLang="en-US" sz="1258">
                <a:solidFill>
                  <a:srgbClr val="0000FF"/>
                </a:solidFill>
                <a:latin typeface="ＭＳ Ｐゴシック" panose="020B0600070205080204" pitchFamily="50" charset="-128"/>
                <a:ea typeface="ＭＳ Ｐゴシック" panose="020B0600070205080204" pitchFamily="50" charset="-128"/>
              </a:rPr>
              <a:t>主張←仮説</a:t>
            </a:r>
          </a:p>
        </p:txBody>
      </p:sp>
      <p:sp>
        <p:nvSpPr>
          <p:cNvPr id="30" name="正方形/長方形 29">
            <a:extLst>
              <a:ext uri="{FF2B5EF4-FFF2-40B4-BE49-F238E27FC236}">
                <a16:creationId xmlns:a16="http://schemas.microsoft.com/office/drawing/2014/main" id="{1A49D460-395C-D443-8ECC-B81863FB4CA3}"/>
              </a:ext>
            </a:extLst>
          </p:cNvPr>
          <p:cNvSpPr/>
          <p:nvPr/>
        </p:nvSpPr>
        <p:spPr>
          <a:xfrm>
            <a:off x="611843" y="2056061"/>
            <a:ext cx="1380355" cy="1012260"/>
          </a:xfrm>
          <a:prstGeom prst="rect">
            <a:avLst/>
          </a:prstGeom>
          <a:no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vert="horz"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③</a:t>
            </a:r>
          </a:p>
        </p:txBody>
      </p:sp>
      <p:cxnSp>
        <p:nvCxnSpPr>
          <p:cNvPr id="31" name="直線矢印コネクタ 30">
            <a:extLst>
              <a:ext uri="{FF2B5EF4-FFF2-40B4-BE49-F238E27FC236}">
                <a16:creationId xmlns:a16="http://schemas.microsoft.com/office/drawing/2014/main" id="{CC8DEA6D-9D42-EA43-86C2-257CD33EAFBD}"/>
              </a:ext>
            </a:extLst>
          </p:cNvPr>
          <p:cNvCxnSpPr>
            <a:cxnSpLocks/>
          </p:cNvCxnSpPr>
          <p:nvPr/>
        </p:nvCxnSpPr>
        <p:spPr>
          <a:xfrm flipH="1" flipV="1">
            <a:off x="2352132" y="2640716"/>
            <a:ext cx="11056" cy="736189"/>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63BEF33F-AA12-CA4A-8932-F80E43393481}"/>
              </a:ext>
            </a:extLst>
          </p:cNvPr>
          <p:cNvSpPr/>
          <p:nvPr/>
        </p:nvSpPr>
        <p:spPr>
          <a:xfrm>
            <a:off x="1618605" y="3377483"/>
            <a:ext cx="1533727" cy="1012260"/>
          </a:xfrm>
          <a:prstGeom prst="rect">
            <a:avLst/>
          </a:prstGeom>
          <a:noFill/>
          <a:ln w="28575">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④</a:t>
            </a:r>
          </a:p>
        </p:txBody>
      </p:sp>
      <p:sp>
        <p:nvSpPr>
          <p:cNvPr id="37" name="正方形/長方形 36">
            <a:extLst>
              <a:ext uri="{FF2B5EF4-FFF2-40B4-BE49-F238E27FC236}">
                <a16:creationId xmlns:a16="http://schemas.microsoft.com/office/drawing/2014/main" id="{7CA1B16A-0C37-DE4D-8591-EF39E3FB8EEA}"/>
              </a:ext>
            </a:extLst>
          </p:cNvPr>
          <p:cNvSpPr/>
          <p:nvPr/>
        </p:nvSpPr>
        <p:spPr>
          <a:xfrm>
            <a:off x="1876292" y="3120082"/>
            <a:ext cx="1200521" cy="285912"/>
          </a:xfrm>
          <a:prstGeom prst="rect">
            <a:avLst/>
          </a:prstGeom>
        </p:spPr>
        <p:txBody>
          <a:bodyPr wrap="none">
            <a:spAutoFit/>
          </a:bodyPr>
          <a:lstStyle/>
          <a:p>
            <a:pPr defTabSz="779173">
              <a:defRPr/>
            </a:pPr>
            <a:r>
              <a:rPr lang="ja-JP" altLang="en-US" sz="1258" dirty="0">
                <a:solidFill>
                  <a:srgbClr val="0000FF"/>
                </a:solidFill>
                <a:latin typeface="ＭＳ Ｐゴシック" panose="020B0600070205080204" pitchFamily="50" charset="-128"/>
                <a:ea typeface="ＭＳ Ｐゴシック" panose="020B0600070205080204" pitchFamily="50" charset="-128"/>
              </a:rPr>
              <a:t>論拠</a:t>
            </a:r>
            <a:r>
              <a:rPr lang="ja-JP" altLang="en-US" sz="1258" spc="171" dirty="0">
                <a:solidFill>
                  <a:srgbClr val="0000FF"/>
                </a:solidFill>
                <a:latin typeface="ＭＳ Ｐゴシック" panose="020B0600070205080204" pitchFamily="50" charset="-128"/>
                <a:ea typeface="ＭＳ Ｐゴシック" panose="020B0600070205080204" pitchFamily="50" charset="-128"/>
              </a:rPr>
              <a:t>・</a:t>
            </a:r>
            <a:r>
              <a:rPr lang="ja-JP" altLang="en-US" sz="1258" spc="-78" dirty="0">
                <a:solidFill>
                  <a:srgbClr val="0000FF"/>
                </a:solidFill>
                <a:latin typeface="ＭＳ Ｐゴシック" panose="020B0600070205080204" pitchFamily="50" charset="-128"/>
                <a:ea typeface="ＭＳ Ｐゴシック" panose="020B0600070205080204" pitchFamily="50" charset="-128"/>
              </a:rPr>
              <a:t>理由づけ</a:t>
            </a:r>
            <a:endParaRPr lang="en-US" altLang="ja-JP" sz="1534" spc="-78" dirty="0">
              <a:solidFill>
                <a:srgbClr val="0000FF"/>
              </a:solidFill>
              <a:latin typeface="ＭＳ Ｐゴシック" panose="020B0600070205080204" pitchFamily="50" charset="-128"/>
              <a:ea typeface="ＭＳ Ｐゴシック" panose="020B0600070205080204" pitchFamily="50" charset="-128"/>
            </a:endParaRPr>
          </a:p>
        </p:txBody>
      </p:sp>
      <p:cxnSp>
        <p:nvCxnSpPr>
          <p:cNvPr id="38" name="直線矢印コネクタ 37">
            <a:extLst>
              <a:ext uri="{FF2B5EF4-FFF2-40B4-BE49-F238E27FC236}">
                <a16:creationId xmlns:a16="http://schemas.microsoft.com/office/drawing/2014/main" id="{E5093810-D57C-E34C-B6E3-1793EA7BFFBE}"/>
              </a:ext>
            </a:extLst>
          </p:cNvPr>
          <p:cNvCxnSpPr>
            <a:cxnSpLocks/>
          </p:cNvCxnSpPr>
          <p:nvPr/>
        </p:nvCxnSpPr>
        <p:spPr>
          <a:xfrm>
            <a:off x="1982929" y="2628774"/>
            <a:ext cx="766864" cy="2752"/>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6BC8E00F-807B-AE47-8549-AC203FAE24FE}"/>
              </a:ext>
            </a:extLst>
          </p:cNvPr>
          <p:cNvSpPr/>
          <p:nvPr/>
        </p:nvSpPr>
        <p:spPr>
          <a:xfrm>
            <a:off x="614115" y="1795337"/>
            <a:ext cx="1023037" cy="285912"/>
          </a:xfrm>
          <a:prstGeom prst="rect">
            <a:avLst/>
          </a:prstGeom>
        </p:spPr>
        <p:txBody>
          <a:bodyPr wrap="none">
            <a:spAutoFit/>
          </a:bodyPr>
          <a:lstStyle/>
          <a:p>
            <a:pPr defTabSz="779173">
              <a:defRPr/>
            </a:pPr>
            <a:r>
              <a:rPr lang="ja-JP" altLang="en-US" sz="1258">
                <a:solidFill>
                  <a:srgbClr val="0000FF"/>
                </a:solidFill>
                <a:latin typeface="ＭＳ Ｐゴシック" panose="020B0600070205080204" pitchFamily="50" charset="-128"/>
                <a:ea typeface="ＭＳ Ｐゴシック" panose="020B0600070205080204" pitchFamily="50" charset="-128"/>
              </a:rPr>
              <a:t>事実・データ</a:t>
            </a:r>
          </a:p>
        </p:txBody>
      </p:sp>
      <p:sp>
        <p:nvSpPr>
          <p:cNvPr id="42" name="正方形/長方形 41">
            <a:extLst>
              <a:ext uri="{FF2B5EF4-FFF2-40B4-BE49-F238E27FC236}">
                <a16:creationId xmlns:a16="http://schemas.microsoft.com/office/drawing/2014/main" id="{A87FDFD2-AAD5-4777-AA56-8FE451543E06}"/>
              </a:ext>
            </a:extLst>
          </p:cNvPr>
          <p:cNvSpPr/>
          <p:nvPr/>
        </p:nvSpPr>
        <p:spPr>
          <a:xfrm>
            <a:off x="7186549" y="2056061"/>
            <a:ext cx="1380355" cy="101226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⑦</a:t>
            </a:r>
          </a:p>
        </p:txBody>
      </p:sp>
      <p:cxnSp>
        <p:nvCxnSpPr>
          <p:cNvPr id="45" name="直線矢印コネクタ 44">
            <a:extLst>
              <a:ext uri="{FF2B5EF4-FFF2-40B4-BE49-F238E27FC236}">
                <a16:creationId xmlns:a16="http://schemas.microsoft.com/office/drawing/2014/main" id="{E1858B59-5325-4C6A-B692-D592ECFF4F7B}"/>
              </a:ext>
            </a:extLst>
          </p:cNvPr>
          <p:cNvCxnSpPr>
            <a:cxnSpLocks/>
          </p:cNvCxnSpPr>
          <p:nvPr/>
        </p:nvCxnSpPr>
        <p:spPr>
          <a:xfrm flipH="1" flipV="1">
            <a:off x="6791778" y="2657631"/>
            <a:ext cx="11056" cy="736189"/>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46" name="正方形/長方形 45">
            <a:extLst>
              <a:ext uri="{FF2B5EF4-FFF2-40B4-BE49-F238E27FC236}">
                <a16:creationId xmlns:a16="http://schemas.microsoft.com/office/drawing/2014/main" id="{44DE9419-FF64-4B1C-B08D-A8AD7584FA62}"/>
              </a:ext>
            </a:extLst>
          </p:cNvPr>
          <p:cNvSpPr/>
          <p:nvPr/>
        </p:nvSpPr>
        <p:spPr>
          <a:xfrm>
            <a:off x="6041597" y="3382342"/>
            <a:ext cx="1533727" cy="101226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⑧</a:t>
            </a:r>
          </a:p>
        </p:txBody>
      </p:sp>
      <p:cxnSp>
        <p:nvCxnSpPr>
          <p:cNvPr id="48" name="直線矢印コネクタ 47">
            <a:extLst>
              <a:ext uri="{FF2B5EF4-FFF2-40B4-BE49-F238E27FC236}">
                <a16:creationId xmlns:a16="http://schemas.microsoft.com/office/drawing/2014/main" id="{212A507B-4250-41F3-9618-C25DBB72E72C}"/>
              </a:ext>
            </a:extLst>
          </p:cNvPr>
          <p:cNvCxnSpPr>
            <a:cxnSpLocks/>
          </p:cNvCxnSpPr>
          <p:nvPr/>
        </p:nvCxnSpPr>
        <p:spPr>
          <a:xfrm>
            <a:off x="6401675" y="2645688"/>
            <a:ext cx="774533" cy="2752"/>
          </a:xfrm>
          <a:prstGeom prst="straightConnector1">
            <a:avLst/>
          </a:prstGeom>
          <a:ln w="28575">
            <a:solidFill>
              <a:schemeClr val="bg1">
                <a:lumMod val="50000"/>
              </a:schemeClr>
            </a:solidFill>
            <a:headEnd type="arrow" w="lg" len="lg"/>
            <a:tailEnd type="none" w="med" len="med"/>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E4E7B0B9-A797-4E8C-A8F9-1CCBA2F81419}"/>
              </a:ext>
            </a:extLst>
          </p:cNvPr>
          <p:cNvSpPr/>
          <p:nvPr/>
        </p:nvSpPr>
        <p:spPr>
          <a:xfrm>
            <a:off x="3100282" y="394360"/>
            <a:ext cx="2637480" cy="285912"/>
          </a:xfrm>
          <a:prstGeom prst="rect">
            <a:avLst/>
          </a:prstGeom>
        </p:spPr>
        <p:txBody>
          <a:bodyPr wrap="square">
            <a:spAutoFit/>
          </a:bodyPr>
          <a:lstStyle/>
          <a:p>
            <a:pPr defTabSz="844083">
              <a:defRPr/>
            </a:pPr>
            <a:r>
              <a:rPr lang="ja-JP" altLang="en-US" sz="1258" dirty="0">
                <a:solidFill>
                  <a:prstClr val="black"/>
                </a:solidFill>
                <a:latin typeface="ＭＳ Ｐゴシック" panose="020B0600070205080204" pitchFamily="50" charset="-128"/>
                <a:ea typeface="ＭＳ Ｐゴシック" panose="020B0600070205080204" pitchFamily="50" charset="-128"/>
              </a:rPr>
              <a:t>問題（リサーチクエスチョン）</a:t>
            </a:r>
          </a:p>
        </p:txBody>
      </p:sp>
      <p:sp>
        <p:nvSpPr>
          <p:cNvPr id="51" name="正方形/長方形 50">
            <a:extLst>
              <a:ext uri="{FF2B5EF4-FFF2-40B4-BE49-F238E27FC236}">
                <a16:creationId xmlns:a16="http://schemas.microsoft.com/office/drawing/2014/main" id="{6DB2A7E8-9A1D-4550-87C7-ED6D5ADE3DE8}"/>
              </a:ext>
            </a:extLst>
          </p:cNvPr>
          <p:cNvSpPr/>
          <p:nvPr/>
        </p:nvSpPr>
        <p:spPr>
          <a:xfrm>
            <a:off x="7131703" y="1791237"/>
            <a:ext cx="1228532" cy="285912"/>
          </a:xfrm>
          <a:prstGeom prst="rect">
            <a:avLst/>
          </a:prstGeom>
        </p:spPr>
        <p:txBody>
          <a:bodyPr wrap="square">
            <a:spAutoFit/>
          </a:bodyPr>
          <a:lstStyle/>
          <a:p>
            <a:pPr defTabSz="779173">
              <a:defRPr/>
            </a:pPr>
            <a:r>
              <a:rPr lang="ja-JP" altLang="en-US" sz="1258">
                <a:solidFill>
                  <a:srgbClr val="FF0000"/>
                </a:solidFill>
                <a:latin typeface="ＭＳ Ｐゴシック" panose="020B0600070205080204" pitchFamily="50" charset="-128"/>
                <a:ea typeface="ＭＳ Ｐゴシック" panose="020B0600070205080204" pitchFamily="50" charset="-128"/>
              </a:rPr>
              <a:t>事実・データ</a:t>
            </a:r>
          </a:p>
        </p:txBody>
      </p:sp>
      <p:sp>
        <p:nvSpPr>
          <p:cNvPr id="52" name="正方形/長方形 51">
            <a:extLst>
              <a:ext uri="{FF2B5EF4-FFF2-40B4-BE49-F238E27FC236}">
                <a16:creationId xmlns:a16="http://schemas.microsoft.com/office/drawing/2014/main" id="{EB4346C4-12F5-4C78-8DA4-D6EA6574F356}"/>
              </a:ext>
            </a:extLst>
          </p:cNvPr>
          <p:cNvSpPr/>
          <p:nvPr/>
        </p:nvSpPr>
        <p:spPr>
          <a:xfrm>
            <a:off x="6306905" y="3120082"/>
            <a:ext cx="1200521" cy="285912"/>
          </a:xfrm>
          <a:prstGeom prst="rect">
            <a:avLst/>
          </a:prstGeom>
        </p:spPr>
        <p:txBody>
          <a:bodyPr wrap="none">
            <a:spAutoFit/>
          </a:bodyPr>
          <a:lstStyle/>
          <a:p>
            <a:pPr defTabSz="779173">
              <a:defRPr/>
            </a:pPr>
            <a:r>
              <a:rPr lang="ja-JP" altLang="en-US" sz="1258">
                <a:solidFill>
                  <a:srgbClr val="FF0000"/>
                </a:solidFill>
                <a:latin typeface="ＭＳ Ｐゴシック" panose="020B0600070205080204" pitchFamily="50" charset="-128"/>
                <a:ea typeface="ＭＳ Ｐゴシック" panose="020B0600070205080204" pitchFamily="50" charset="-128"/>
              </a:rPr>
              <a:t>論拠</a:t>
            </a:r>
            <a:r>
              <a:rPr lang="ja-JP" altLang="en-US" sz="1258" spc="171">
                <a:solidFill>
                  <a:srgbClr val="FF0000"/>
                </a:solidFill>
                <a:latin typeface="ＭＳ Ｐゴシック" panose="020B0600070205080204" pitchFamily="50" charset="-128"/>
                <a:ea typeface="ＭＳ Ｐゴシック" panose="020B0600070205080204" pitchFamily="50" charset="-128"/>
              </a:rPr>
              <a:t>・</a:t>
            </a:r>
            <a:r>
              <a:rPr lang="ja-JP" altLang="en-US" sz="1258" spc="-78">
                <a:solidFill>
                  <a:srgbClr val="FF0000"/>
                </a:solidFill>
                <a:latin typeface="ＭＳ Ｐゴシック" panose="020B0600070205080204" pitchFamily="50" charset="-128"/>
                <a:ea typeface="ＭＳ Ｐゴシック" panose="020B0600070205080204" pitchFamily="50" charset="-128"/>
              </a:rPr>
              <a:t>理由づけ</a:t>
            </a:r>
            <a:endParaRPr lang="en-US" altLang="ja-JP" sz="1534" spc="-78">
              <a:solidFill>
                <a:srgbClr val="FF0000"/>
              </a:solidFill>
              <a:latin typeface="ＭＳ Ｐゴシック" panose="020B0600070205080204" pitchFamily="50" charset="-128"/>
              <a:ea typeface="ＭＳ Ｐゴシック" panose="020B0600070205080204" pitchFamily="50" charset="-128"/>
            </a:endParaRPr>
          </a:p>
        </p:txBody>
      </p:sp>
      <p:sp>
        <p:nvSpPr>
          <p:cNvPr id="53" name="正方形/長方形 52">
            <a:extLst>
              <a:ext uri="{FF2B5EF4-FFF2-40B4-BE49-F238E27FC236}">
                <a16:creationId xmlns:a16="http://schemas.microsoft.com/office/drawing/2014/main" id="{23F8E456-A73C-4279-8F4D-052A15AFA6D2}"/>
              </a:ext>
            </a:extLst>
          </p:cNvPr>
          <p:cNvSpPr/>
          <p:nvPr/>
        </p:nvSpPr>
        <p:spPr>
          <a:xfrm>
            <a:off x="5245783" y="1647225"/>
            <a:ext cx="1677565" cy="397446"/>
          </a:xfrm>
          <a:prstGeom prst="rect">
            <a:avLst/>
          </a:prstGeom>
        </p:spPr>
        <p:txBody>
          <a:bodyPr wrap="none">
            <a:noAutofit/>
          </a:bodyPr>
          <a:lstStyle/>
          <a:p>
            <a:pPr defTabSz="844083">
              <a:lnSpc>
                <a:spcPts val="1363"/>
              </a:lnSpc>
              <a:defRPr/>
            </a:pPr>
            <a:r>
              <a:rPr lang="ja-JP" altLang="en-US" sz="1258">
                <a:solidFill>
                  <a:srgbClr val="FF0000"/>
                </a:solidFill>
                <a:latin typeface="ＭＳ Ｐゴシック" panose="020B0600070205080204" pitchFamily="50" charset="-128"/>
                <a:ea typeface="ＭＳ Ｐゴシック" panose="020B0600070205080204" pitchFamily="50" charset="-128"/>
              </a:rPr>
              <a:t>対立する主張・</a:t>
            </a:r>
            <a:endParaRPr lang="en-US" altLang="ja-JP" sz="1258">
              <a:solidFill>
                <a:srgbClr val="FF0000"/>
              </a:solidFill>
              <a:latin typeface="ＭＳ Ｐゴシック" panose="020B0600070205080204" pitchFamily="50" charset="-128"/>
              <a:ea typeface="ＭＳ Ｐゴシック" panose="020B0600070205080204" pitchFamily="50" charset="-128"/>
            </a:endParaRPr>
          </a:p>
          <a:p>
            <a:pPr defTabSz="844083">
              <a:lnSpc>
                <a:spcPts val="1363"/>
              </a:lnSpc>
              <a:defRPr/>
            </a:pPr>
            <a:r>
              <a:rPr lang="ja-JP" altLang="en-US" sz="1258">
                <a:solidFill>
                  <a:srgbClr val="FF0000"/>
                </a:solidFill>
                <a:latin typeface="ＭＳ Ｐゴシック" panose="020B0600070205080204" pitchFamily="50" charset="-128"/>
                <a:ea typeface="ＭＳ Ｐゴシック" panose="020B0600070205080204" pitchFamily="50" charset="-128"/>
              </a:rPr>
              <a:t>異なる主張</a:t>
            </a:r>
          </a:p>
        </p:txBody>
      </p:sp>
      <p:cxnSp>
        <p:nvCxnSpPr>
          <p:cNvPr id="56" name="直線矢印コネクタ 55">
            <a:extLst>
              <a:ext uri="{FF2B5EF4-FFF2-40B4-BE49-F238E27FC236}">
                <a16:creationId xmlns:a16="http://schemas.microsoft.com/office/drawing/2014/main" id="{57CFE101-3F8F-473A-8511-5C798B47831C}"/>
              </a:ext>
            </a:extLst>
          </p:cNvPr>
          <p:cNvCxnSpPr>
            <a:cxnSpLocks/>
          </p:cNvCxnSpPr>
          <p:nvPr/>
        </p:nvCxnSpPr>
        <p:spPr>
          <a:xfrm>
            <a:off x="4571693" y="1603340"/>
            <a:ext cx="682574" cy="433279"/>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15B47AD-9E92-4F89-8B2C-0B137F316CD3}"/>
              </a:ext>
            </a:extLst>
          </p:cNvPr>
          <p:cNvCxnSpPr>
            <a:cxnSpLocks/>
          </p:cNvCxnSpPr>
          <p:nvPr/>
        </p:nvCxnSpPr>
        <p:spPr>
          <a:xfrm flipH="1">
            <a:off x="3843081" y="1616024"/>
            <a:ext cx="734202" cy="420596"/>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sp>
        <p:nvSpPr>
          <p:cNvPr id="27" name="正方形/長方形 26">
            <a:extLst>
              <a:ext uri="{FF2B5EF4-FFF2-40B4-BE49-F238E27FC236}">
                <a16:creationId xmlns:a16="http://schemas.microsoft.com/office/drawing/2014/main" id="{E393E7E6-1489-426B-9580-42AD0E1BDF0B}"/>
              </a:ext>
            </a:extLst>
          </p:cNvPr>
          <p:cNvSpPr/>
          <p:nvPr/>
        </p:nvSpPr>
        <p:spPr>
          <a:xfrm>
            <a:off x="5010934" y="2056061"/>
            <a:ext cx="1380355" cy="101226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⑥</a:t>
            </a:r>
          </a:p>
        </p:txBody>
      </p:sp>
      <p:cxnSp>
        <p:nvCxnSpPr>
          <p:cNvPr id="36" name="直線矢印コネクタ 35">
            <a:extLst>
              <a:ext uri="{FF2B5EF4-FFF2-40B4-BE49-F238E27FC236}">
                <a16:creationId xmlns:a16="http://schemas.microsoft.com/office/drawing/2014/main" id="{04D95A1A-D0E6-B949-AAC0-96DBB9C109CD}"/>
              </a:ext>
            </a:extLst>
          </p:cNvPr>
          <p:cNvCxnSpPr>
            <a:cxnSpLocks/>
          </p:cNvCxnSpPr>
          <p:nvPr/>
        </p:nvCxnSpPr>
        <p:spPr>
          <a:xfrm>
            <a:off x="4554479" y="2889072"/>
            <a:ext cx="236991" cy="0"/>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11A8572C-FAE8-1C42-A982-7F7111237CAA}"/>
              </a:ext>
            </a:extLst>
          </p:cNvPr>
          <p:cNvCxnSpPr>
            <a:cxnSpLocks/>
          </p:cNvCxnSpPr>
          <p:nvPr/>
        </p:nvCxnSpPr>
        <p:spPr>
          <a:xfrm flipV="1">
            <a:off x="4148423" y="2628773"/>
            <a:ext cx="851986" cy="2475"/>
          </a:xfrm>
          <a:prstGeom prst="straightConnector1">
            <a:avLst/>
          </a:prstGeom>
          <a:ln w="28575">
            <a:solidFill>
              <a:schemeClr val="bg1">
                <a:lumMod val="50000"/>
              </a:schemeClr>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33" name="正方形/長方形 32">
            <a:extLst>
              <a:ext uri="{FF2B5EF4-FFF2-40B4-BE49-F238E27FC236}">
                <a16:creationId xmlns:a16="http://schemas.microsoft.com/office/drawing/2014/main" id="{5B00B8FF-AA3C-49F9-820A-A91C09B13A99}"/>
              </a:ext>
            </a:extLst>
          </p:cNvPr>
          <p:cNvSpPr/>
          <p:nvPr/>
        </p:nvSpPr>
        <p:spPr>
          <a:xfrm>
            <a:off x="4154827" y="4559208"/>
            <a:ext cx="937087" cy="251516"/>
          </a:xfrm>
          <a:prstGeom prst="rect">
            <a:avLst/>
          </a:prstGeom>
        </p:spPr>
        <p:txBody>
          <a:bodyPr wrap="square">
            <a:noAutofit/>
          </a:bodyPr>
          <a:lstStyle/>
          <a:p>
            <a:pPr defTabSz="844083">
              <a:defRPr/>
            </a:pPr>
            <a:r>
              <a:rPr lang="ja-JP" altLang="en-US" sz="1258">
                <a:solidFill>
                  <a:prstClr val="black"/>
                </a:solidFill>
                <a:latin typeface="ＭＳ Ｐゴシック" panose="020B0600070205080204" pitchFamily="50" charset="-128"/>
                <a:ea typeface="ＭＳ Ｐゴシック" panose="020B0600070205080204" pitchFamily="50" charset="-128"/>
              </a:rPr>
              <a:t>結</a:t>
            </a:r>
            <a:r>
              <a:rPr lang="ja-JP" altLang="en-US" sz="1258" spc="185">
                <a:solidFill>
                  <a:prstClr val="black"/>
                </a:solidFill>
                <a:latin typeface="ＭＳ Ｐゴシック" panose="020B0600070205080204" pitchFamily="50" charset="-128"/>
                <a:ea typeface="ＭＳ Ｐゴシック" panose="020B0600070205080204" pitchFamily="50" charset="-128"/>
              </a:rPr>
              <a:t>論</a:t>
            </a:r>
            <a:r>
              <a:rPr lang="ja-JP" altLang="en-US" sz="1258">
                <a:solidFill>
                  <a:prstClr val="black"/>
                </a:solidFill>
                <a:latin typeface="ＭＳ Ｐゴシック" panose="020B0600070205080204" pitchFamily="50" charset="-128"/>
                <a:ea typeface="ＭＳ Ｐゴシック" panose="020B0600070205080204" pitchFamily="50" charset="-128"/>
              </a:rPr>
              <a:t>・提言</a:t>
            </a:r>
          </a:p>
        </p:txBody>
      </p:sp>
      <p:sp>
        <p:nvSpPr>
          <p:cNvPr id="35" name="正方形/長方形 34">
            <a:extLst>
              <a:ext uri="{FF2B5EF4-FFF2-40B4-BE49-F238E27FC236}">
                <a16:creationId xmlns:a16="http://schemas.microsoft.com/office/drawing/2014/main" id="{F0A3BAFA-9E92-457F-A8C1-9A4046ED015E}"/>
              </a:ext>
            </a:extLst>
          </p:cNvPr>
          <p:cNvSpPr/>
          <p:nvPr/>
        </p:nvSpPr>
        <p:spPr>
          <a:xfrm>
            <a:off x="3133122" y="4817872"/>
            <a:ext cx="2930020" cy="954700"/>
          </a:xfrm>
          <a:prstGeom prst="rect">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1236"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⑩</a:t>
            </a:r>
          </a:p>
        </p:txBody>
      </p:sp>
      <p:sp>
        <p:nvSpPr>
          <p:cNvPr id="49" name="正方形/長方形 48">
            <a:extLst>
              <a:ext uri="{FF2B5EF4-FFF2-40B4-BE49-F238E27FC236}">
                <a16:creationId xmlns:a16="http://schemas.microsoft.com/office/drawing/2014/main" id="{DC2BC516-ECCD-475F-8159-3970AEC7ABC1}"/>
              </a:ext>
            </a:extLst>
          </p:cNvPr>
          <p:cNvSpPr/>
          <p:nvPr/>
        </p:nvSpPr>
        <p:spPr>
          <a:xfrm>
            <a:off x="522510" y="1791240"/>
            <a:ext cx="3831043" cy="2794293"/>
          </a:xfrm>
          <a:prstGeom prst="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844083">
              <a:defRPr/>
            </a:pPr>
            <a:endParaRPr lang="ja-JP" altLang="en-US" sz="3408" kern="10">
              <a:solidFill>
                <a:srgbClr val="FFFFFF"/>
              </a:solidFill>
              <a:latin typeface="メイリオ"/>
              <a:ea typeface="メイリオ"/>
              <a:cs typeface="メイリオ"/>
            </a:endParaRPr>
          </a:p>
        </p:txBody>
      </p:sp>
      <p:sp>
        <p:nvSpPr>
          <p:cNvPr id="59" name="正方形/長方形 58">
            <a:extLst>
              <a:ext uri="{FF2B5EF4-FFF2-40B4-BE49-F238E27FC236}">
                <a16:creationId xmlns:a16="http://schemas.microsoft.com/office/drawing/2014/main" id="{E168ECC6-9F99-43F5-91B4-E48C5E29D760}"/>
              </a:ext>
            </a:extLst>
          </p:cNvPr>
          <p:cNvSpPr/>
          <p:nvPr/>
        </p:nvSpPr>
        <p:spPr>
          <a:xfrm>
            <a:off x="540664" y="4009742"/>
            <a:ext cx="1065715" cy="536552"/>
          </a:xfrm>
          <a:prstGeom prst="rect">
            <a:avLst/>
          </a:prstGeom>
        </p:spPr>
        <p:txBody>
          <a:bodyPr wrap="none" lIns="33231" tIns="33231" rIns="33231" bIns="33231">
            <a:noAutofit/>
          </a:bodyPr>
          <a:lstStyle/>
          <a:p>
            <a:pPr algn="ctr" defTabSz="844083">
              <a:defRPr/>
            </a:pPr>
            <a:r>
              <a:rPr lang="ja-JP" altLang="en-US" sz="1292" b="1" spc="85">
                <a:solidFill>
                  <a:srgbClr val="0000FF"/>
                </a:solidFill>
                <a:latin typeface="ＭＳ Ｐゴシック" panose="020B0600070205080204" pitchFamily="50" charset="-128"/>
                <a:ea typeface="ＭＳ Ｐゴシック" panose="020B0600070205080204" pitchFamily="50" charset="-128"/>
              </a:rPr>
              <a:t>三角ロジック</a:t>
            </a:r>
            <a:endParaRPr lang="en-US" altLang="ja-JP" sz="1292" b="1" spc="85">
              <a:solidFill>
                <a:srgbClr val="0000FF"/>
              </a:solidFill>
              <a:latin typeface="ＭＳ Ｐゴシック" panose="020B0600070205080204" pitchFamily="50" charset="-128"/>
              <a:ea typeface="ＭＳ Ｐゴシック" panose="020B0600070205080204" pitchFamily="50" charset="-128"/>
            </a:endParaRPr>
          </a:p>
          <a:p>
            <a:pPr algn="ctr" defTabSz="844083">
              <a:defRPr/>
            </a:pPr>
            <a:endParaRPr lang="en-US" altLang="ja-JP" sz="1292" b="1" spc="85">
              <a:solidFill>
                <a:srgbClr val="0000FF"/>
              </a:solidFill>
              <a:latin typeface="ＭＳ Ｐゴシック" panose="020B0600070205080204" pitchFamily="50" charset="-128"/>
              <a:ea typeface="ＭＳ Ｐゴシック" panose="020B0600070205080204" pitchFamily="50" charset="-128"/>
            </a:endParaRPr>
          </a:p>
        </p:txBody>
      </p:sp>
      <p:sp>
        <p:nvSpPr>
          <p:cNvPr id="60" name="正方形/長方形 59">
            <a:extLst>
              <a:ext uri="{FF2B5EF4-FFF2-40B4-BE49-F238E27FC236}">
                <a16:creationId xmlns:a16="http://schemas.microsoft.com/office/drawing/2014/main" id="{F1307A8B-7364-4AB8-8A29-8DB98C6C8312}"/>
              </a:ext>
            </a:extLst>
          </p:cNvPr>
          <p:cNvSpPr/>
          <p:nvPr/>
        </p:nvSpPr>
        <p:spPr>
          <a:xfrm>
            <a:off x="4794448" y="1662414"/>
            <a:ext cx="3859854" cy="289107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844083">
              <a:defRPr/>
            </a:pPr>
            <a:endParaRPr lang="ja-JP" altLang="en-US" sz="3408" kern="10">
              <a:solidFill>
                <a:srgbClr val="FFFFFF"/>
              </a:solidFill>
              <a:latin typeface="メイリオ"/>
              <a:ea typeface="メイリオ"/>
              <a:cs typeface="メイリオ"/>
            </a:endParaRPr>
          </a:p>
        </p:txBody>
      </p:sp>
      <p:sp>
        <p:nvSpPr>
          <p:cNvPr id="61" name="正方形/長方形 60">
            <a:extLst>
              <a:ext uri="{FF2B5EF4-FFF2-40B4-BE49-F238E27FC236}">
                <a16:creationId xmlns:a16="http://schemas.microsoft.com/office/drawing/2014/main" id="{539D441C-A7E1-4F9D-B1F5-3864658744C6}"/>
              </a:ext>
            </a:extLst>
          </p:cNvPr>
          <p:cNvSpPr/>
          <p:nvPr/>
        </p:nvSpPr>
        <p:spPr>
          <a:xfrm>
            <a:off x="7609807" y="3927462"/>
            <a:ext cx="1016361" cy="276512"/>
          </a:xfrm>
          <a:prstGeom prst="rect">
            <a:avLst/>
          </a:prstGeom>
        </p:spPr>
        <p:txBody>
          <a:bodyPr wrap="none" lIns="33231" tIns="33231" rIns="33231" bIns="33231">
            <a:noAutofit/>
          </a:bodyPr>
          <a:lstStyle/>
          <a:p>
            <a:r>
              <a:rPr lang="ja-JP" altLang="en-US" sz="1292" b="1" spc="85">
                <a:solidFill>
                  <a:srgbClr val="FF0000"/>
                </a:solidFill>
                <a:latin typeface="ＭＳ Ｐゴシック" panose="020B0600070205080204" pitchFamily="50" charset="-128"/>
                <a:ea typeface="ＭＳ Ｐゴシック" panose="020B0600070205080204" pitchFamily="50" charset="-128"/>
              </a:rPr>
              <a:t>三角ロジック</a:t>
            </a:r>
            <a:endParaRPr lang="en-US" altLang="ja-JP" sz="1292" b="1" spc="85">
              <a:solidFill>
                <a:srgbClr val="FF0000"/>
              </a:solidFill>
              <a:latin typeface="ＭＳ Ｐゴシック" panose="020B0600070205080204" pitchFamily="50" charset="-128"/>
              <a:ea typeface="ＭＳ Ｐゴシック" panose="020B0600070205080204" pitchFamily="50" charset="-128"/>
            </a:endParaRPr>
          </a:p>
        </p:txBody>
      </p:sp>
      <p:sp>
        <p:nvSpPr>
          <p:cNvPr id="62" name="吹き出し: 角を丸めた四角形 61">
            <a:extLst>
              <a:ext uri="{FF2B5EF4-FFF2-40B4-BE49-F238E27FC236}">
                <a16:creationId xmlns:a16="http://schemas.microsoft.com/office/drawing/2014/main" id="{F9FB0500-D9ED-42D4-BAA4-CA3D34995417}"/>
              </a:ext>
            </a:extLst>
          </p:cNvPr>
          <p:cNvSpPr/>
          <p:nvPr/>
        </p:nvSpPr>
        <p:spPr>
          <a:xfrm>
            <a:off x="7702731" y="4816661"/>
            <a:ext cx="1322960" cy="1131708"/>
          </a:xfrm>
          <a:prstGeom prst="wedgeRoundRectCallout">
            <a:avLst>
              <a:gd name="adj1" fmla="val 3655"/>
              <a:gd name="adj2" fmla="val -70991"/>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0675" tIns="30675" rIns="0" bIns="0" numCol="1" spcCol="0" rtlCol="0" fromWordArt="0" anchor="t" anchorCtr="0" forceAA="0" compatLnSpc="1">
            <a:prstTxWarp prst="textNoShape">
              <a:avLst/>
            </a:prstTxWarp>
            <a:noAutofit/>
          </a:bodyPr>
          <a:lstStyle/>
          <a:p>
            <a:pPr defTabSz="844083">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（３）</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対立する主張や異なる主張について、そのロジック（論理の道筋</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を</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主張</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事実・データ</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論拠・理由づけ</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に分けて分析しよう。</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p:txBody>
      </p:sp>
      <p:sp>
        <p:nvSpPr>
          <p:cNvPr id="64" name="吹き出し: 角を丸めた四角形 63">
            <a:extLst>
              <a:ext uri="{FF2B5EF4-FFF2-40B4-BE49-F238E27FC236}">
                <a16:creationId xmlns:a16="http://schemas.microsoft.com/office/drawing/2014/main" id="{7F6381F8-2EFD-454D-81C6-26FF0F19D0C7}"/>
              </a:ext>
            </a:extLst>
          </p:cNvPr>
          <p:cNvSpPr/>
          <p:nvPr/>
        </p:nvSpPr>
        <p:spPr>
          <a:xfrm>
            <a:off x="2961295" y="5857415"/>
            <a:ext cx="3314715" cy="695874"/>
          </a:xfrm>
          <a:prstGeom prst="wedgeRoundRectCallout">
            <a:avLst>
              <a:gd name="adj1" fmla="val -42722"/>
              <a:gd name="adj2" fmla="val -61873"/>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0675" tIns="30675" rIns="0" bIns="0" numCol="1" spcCol="0" rtlCol="0" fromWordArt="0" anchor="ctr" anchorCtr="0" forceAA="0" compatLnSpc="1">
            <a:prstTxWarp prst="textNoShape">
              <a:avLst/>
            </a:prstTxWarp>
            <a:noAutofit/>
          </a:bodyPr>
          <a:lstStyle/>
          <a:p>
            <a:pPr defTabSz="844083">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 </a:t>
            </a:r>
            <a:r>
              <a:rPr lang="ja-JP" altLang="en-US" sz="937" dirty="0">
                <a:solidFill>
                  <a:prstClr val="black"/>
                </a:solidFill>
                <a:latin typeface="ＭＳ Ｐゴシック" panose="020B0600070205080204" pitchFamily="50" charset="-128"/>
                <a:ea typeface="ＭＳ Ｐゴシック" panose="020B0600070205080204" pitchFamily="50" charset="-128"/>
              </a:rPr>
              <a:t>（５）</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問題に対して自分の主張と相手の主張から取り入れるべき内容を統合して、最終的な結論を書こう。調べたことをまとめるだけでなく、新たな</a:t>
            </a:r>
            <a:r>
              <a:rPr lang="ja-JP" altLang="en-US" sz="937" spc="9" dirty="0">
                <a:solidFill>
                  <a:prstClr val="black"/>
                </a:solidFill>
                <a:latin typeface="ＭＳ Ｐゴシック" panose="020B0600070205080204" pitchFamily="50" charset="-128"/>
                <a:ea typeface="ＭＳ Ｐゴシック" panose="020B0600070205080204" pitchFamily="50" charset="-128"/>
              </a:rPr>
              <a:t>知見を創造したり、</a:t>
            </a:r>
            <a:r>
              <a:rPr lang="ja-JP" altLang="en-US" sz="937" spc="-17" dirty="0">
                <a:solidFill>
                  <a:prstClr val="black"/>
                </a:solidFill>
                <a:latin typeface="ＭＳ Ｐゴシック" panose="020B0600070205080204" pitchFamily="50" charset="-128"/>
                <a:ea typeface="ＭＳ Ｐゴシック" panose="020B0600070205080204" pitchFamily="50" charset="-128"/>
              </a:rPr>
              <a:t>結論に基づいて</a:t>
            </a:r>
            <a:r>
              <a:rPr lang="ja-JP" altLang="en-US" sz="937" dirty="0">
                <a:solidFill>
                  <a:prstClr val="black"/>
                </a:solidFill>
                <a:latin typeface="ＭＳ Ｐゴシック" panose="020B0600070205080204" pitchFamily="50" charset="-128"/>
                <a:ea typeface="ＭＳ Ｐゴシック" panose="020B0600070205080204" pitchFamily="50" charset="-128"/>
              </a:rPr>
              <a:t>提言したりしよう。 </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p:txBody>
      </p:sp>
      <p:sp>
        <p:nvSpPr>
          <p:cNvPr id="28" name="正方形/長方形 27"/>
          <p:cNvSpPr/>
          <p:nvPr/>
        </p:nvSpPr>
        <p:spPr>
          <a:xfrm>
            <a:off x="3805810" y="3377483"/>
            <a:ext cx="1533727" cy="1012260"/>
          </a:xfrm>
          <a:prstGeom prst="rect">
            <a:avLst/>
          </a:prstGeom>
          <a:solidFill>
            <a:srgbClr val="FFFFFF">
              <a:alpha val="85098"/>
            </a:srgbClr>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61350" tIns="184048" rIns="0" bIns="28315" rtlCol="0" anchor="t" anchorCtr="0"/>
          <a:lstStyle/>
          <a:p>
            <a:pPr defTabSz="844083">
              <a:lnSpc>
                <a:spcPts val="2031"/>
              </a:lnSpc>
              <a:defRPr/>
            </a:pPr>
            <a:r>
              <a:rPr lang="ja-JP" altLang="en-US" sz="2585" spc="-37">
                <a:solidFill>
                  <a:prstClr val="black"/>
                </a:solidFill>
                <a:latin typeface="ＭＳ Ｐゴシック" panose="020B0600070205080204" pitchFamily="50" charset="-128"/>
                <a:ea typeface="ＭＳ Ｐゴシック" panose="020B0600070205080204" pitchFamily="50" charset="-128"/>
              </a:rPr>
              <a:t>⑨</a:t>
            </a:r>
          </a:p>
        </p:txBody>
      </p:sp>
      <p:grpSp>
        <p:nvGrpSpPr>
          <p:cNvPr id="17" name="グループ化 16">
            <a:extLst>
              <a:ext uri="{FF2B5EF4-FFF2-40B4-BE49-F238E27FC236}">
                <a16:creationId xmlns:a16="http://schemas.microsoft.com/office/drawing/2014/main" id="{960CEE38-81AA-4D3B-A75F-DD649012D907}"/>
              </a:ext>
            </a:extLst>
          </p:cNvPr>
          <p:cNvGrpSpPr/>
          <p:nvPr/>
        </p:nvGrpSpPr>
        <p:grpSpPr>
          <a:xfrm>
            <a:off x="892168" y="4249506"/>
            <a:ext cx="356781" cy="268009"/>
            <a:chOff x="987329" y="4269005"/>
            <a:chExt cx="386513" cy="290343"/>
          </a:xfrm>
        </p:grpSpPr>
        <p:sp>
          <p:nvSpPr>
            <p:cNvPr id="85" name="二等辺三角形 84">
              <a:extLst>
                <a:ext uri="{FF2B5EF4-FFF2-40B4-BE49-F238E27FC236}">
                  <a16:creationId xmlns:a16="http://schemas.microsoft.com/office/drawing/2014/main" id="{6282C312-2CE0-456E-A6D1-5030B074EF64}"/>
                </a:ext>
              </a:extLst>
            </p:cNvPr>
            <p:cNvSpPr>
              <a:spLocks/>
            </p:cNvSpPr>
            <p:nvPr/>
          </p:nvSpPr>
          <p:spPr>
            <a:xfrm>
              <a:off x="987329" y="4269005"/>
              <a:ext cx="386513" cy="288000"/>
            </a:xfrm>
            <a:prstGeom prst="triangle">
              <a:avLst>
                <a:gd name="adj" fmla="val 50000"/>
              </a:avLst>
            </a:prstGeom>
            <a:solidFill>
              <a:srgbClr val="0000CC"/>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86" name="テキスト ボックス 85">
              <a:extLst>
                <a:ext uri="{FF2B5EF4-FFF2-40B4-BE49-F238E27FC236}">
                  <a16:creationId xmlns:a16="http://schemas.microsoft.com/office/drawing/2014/main" id="{C72F7D16-D554-4B88-9F59-97A8D6B88907}"/>
                </a:ext>
              </a:extLst>
            </p:cNvPr>
            <p:cNvSpPr txBox="1"/>
            <p:nvPr/>
          </p:nvSpPr>
          <p:spPr>
            <a:xfrm>
              <a:off x="1106190" y="4313100"/>
              <a:ext cx="216927" cy="246248"/>
            </a:xfrm>
            <a:prstGeom prst="rect">
              <a:avLst/>
            </a:prstGeom>
            <a:noFill/>
            <a:ln>
              <a:noFill/>
            </a:ln>
          </p:spPr>
          <p:txBody>
            <a:bodyPr wrap="square" lIns="0" tIns="0" rIns="0" bIns="0" rtlCol="0">
              <a:spAutoFit/>
            </a:bodyPr>
            <a:lstStyle/>
            <a:p>
              <a:r>
                <a:rPr lang="ja-JP" altLang="en-US" sz="1477">
                  <a:solidFill>
                    <a:schemeClr val="bg1"/>
                  </a:solidFill>
                  <a:latin typeface="HGP創英角ｺﾞｼｯｸUB" panose="020B0900000000000000" pitchFamily="50" charset="-128"/>
                  <a:ea typeface="HGP創英角ｺﾞｼｯｸUB" panose="020B0900000000000000" pitchFamily="50" charset="-128"/>
                </a:rPr>
                <a:t>１</a:t>
              </a:r>
            </a:p>
          </p:txBody>
        </p:sp>
      </p:grpSp>
      <p:sp>
        <p:nvSpPr>
          <p:cNvPr id="88" name="二等辺三角形 87">
            <a:extLst>
              <a:ext uri="{FF2B5EF4-FFF2-40B4-BE49-F238E27FC236}">
                <a16:creationId xmlns:a16="http://schemas.microsoft.com/office/drawing/2014/main" id="{C01C9CAA-7A20-4B27-B22F-2FEFA27928B4}"/>
              </a:ext>
            </a:extLst>
          </p:cNvPr>
          <p:cNvSpPr>
            <a:spLocks/>
          </p:cNvSpPr>
          <p:nvPr/>
        </p:nvSpPr>
        <p:spPr>
          <a:xfrm>
            <a:off x="7922363" y="4195342"/>
            <a:ext cx="356781" cy="265846"/>
          </a:xfrm>
          <a:prstGeom prst="triangle">
            <a:avLst>
              <a:gd name="adj" fmla="val 5000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89" name="テキスト ボックス 88">
            <a:extLst>
              <a:ext uri="{FF2B5EF4-FFF2-40B4-BE49-F238E27FC236}">
                <a16:creationId xmlns:a16="http://schemas.microsoft.com/office/drawing/2014/main" id="{37AB13DD-D82A-42E6-B0B5-E163336D27CF}"/>
              </a:ext>
            </a:extLst>
          </p:cNvPr>
          <p:cNvSpPr txBox="1"/>
          <p:nvPr/>
        </p:nvSpPr>
        <p:spPr>
          <a:xfrm>
            <a:off x="8036477" y="4246035"/>
            <a:ext cx="200240" cy="227306"/>
          </a:xfrm>
          <a:prstGeom prst="rect">
            <a:avLst/>
          </a:prstGeom>
          <a:noFill/>
          <a:ln>
            <a:noFill/>
          </a:ln>
        </p:spPr>
        <p:txBody>
          <a:bodyPr wrap="square" lIns="0" tIns="0" rIns="0" bIns="0" rtlCol="0">
            <a:spAutoFit/>
          </a:bodyPr>
          <a:lstStyle/>
          <a:p>
            <a:r>
              <a:rPr lang="ja-JP" altLang="en-US" sz="1477">
                <a:solidFill>
                  <a:schemeClr val="bg1"/>
                </a:solidFill>
                <a:latin typeface="HGP創英角ｺﾞｼｯｸUB" panose="020B0900000000000000" pitchFamily="50" charset="-128"/>
                <a:ea typeface="HGP創英角ｺﾞｼｯｸUB" panose="020B0900000000000000" pitchFamily="50" charset="-128"/>
              </a:rPr>
              <a:t>２</a:t>
            </a:r>
          </a:p>
        </p:txBody>
      </p:sp>
      <p:cxnSp>
        <p:nvCxnSpPr>
          <p:cNvPr id="20" name="直線コネクタ 19">
            <a:extLst>
              <a:ext uri="{FF2B5EF4-FFF2-40B4-BE49-F238E27FC236}">
                <a16:creationId xmlns:a16="http://schemas.microsoft.com/office/drawing/2014/main" id="{72428121-6A3C-4332-9FB8-3FEE6E9BD99E}"/>
              </a:ext>
            </a:extLst>
          </p:cNvPr>
          <p:cNvCxnSpPr>
            <a:cxnSpLocks/>
          </p:cNvCxnSpPr>
          <p:nvPr/>
        </p:nvCxnSpPr>
        <p:spPr>
          <a:xfrm>
            <a:off x="4570929" y="2884489"/>
            <a:ext cx="0" cy="482742"/>
          </a:xfrm>
          <a:prstGeom prst="line">
            <a:avLst/>
          </a:prstGeom>
          <a:ln w="28575">
            <a:solidFill>
              <a:schemeClr val="bg1">
                <a:lumMod val="50000"/>
              </a:schemeClr>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74" name="直線矢印コネクタ 73">
            <a:extLst>
              <a:ext uri="{FF2B5EF4-FFF2-40B4-BE49-F238E27FC236}">
                <a16:creationId xmlns:a16="http://schemas.microsoft.com/office/drawing/2014/main" id="{DA30DE13-4123-4E8E-9C3F-66E36CBEAC07}"/>
              </a:ext>
            </a:extLst>
          </p:cNvPr>
          <p:cNvCxnSpPr>
            <a:cxnSpLocks/>
          </p:cNvCxnSpPr>
          <p:nvPr/>
        </p:nvCxnSpPr>
        <p:spPr>
          <a:xfrm>
            <a:off x="2815915" y="5331378"/>
            <a:ext cx="310522" cy="0"/>
          </a:xfrm>
          <a:prstGeom prst="straightConnector1">
            <a:avLst/>
          </a:prstGeom>
          <a:ln w="38100">
            <a:solidFill>
              <a:srgbClr val="0000FF"/>
            </a:solidFill>
            <a:tailEnd type="arrow" w="lg" len="lg"/>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4A51DC51-76C1-41B4-9551-3D9641E14EB8}"/>
              </a:ext>
            </a:extLst>
          </p:cNvPr>
          <p:cNvCxnSpPr>
            <a:cxnSpLocks/>
          </p:cNvCxnSpPr>
          <p:nvPr/>
        </p:nvCxnSpPr>
        <p:spPr>
          <a:xfrm>
            <a:off x="2825898" y="4603196"/>
            <a:ext cx="0" cy="739725"/>
          </a:xfrm>
          <a:prstGeom prst="line">
            <a:avLst/>
          </a:prstGeom>
          <a:ln w="38100">
            <a:solidFill>
              <a:srgbClr val="0000FF"/>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E8207C65-3F58-476E-913E-E0B8D98CFA95}"/>
              </a:ext>
            </a:extLst>
          </p:cNvPr>
          <p:cNvCxnSpPr>
            <a:cxnSpLocks/>
          </p:cNvCxnSpPr>
          <p:nvPr/>
        </p:nvCxnSpPr>
        <p:spPr>
          <a:xfrm>
            <a:off x="6362166" y="4606857"/>
            <a:ext cx="0" cy="732402"/>
          </a:xfrm>
          <a:prstGeom prst="line">
            <a:avLst/>
          </a:prstGeom>
          <a:ln w="38100">
            <a:solidFill>
              <a:srgbClr val="FF0000"/>
            </a:solidFill>
            <a:prstDash val="sysDash"/>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82" name="直線矢印コネクタ 81">
            <a:extLst>
              <a:ext uri="{FF2B5EF4-FFF2-40B4-BE49-F238E27FC236}">
                <a16:creationId xmlns:a16="http://schemas.microsoft.com/office/drawing/2014/main" id="{D2843443-DE04-45CB-A599-BCD596187202}"/>
              </a:ext>
            </a:extLst>
          </p:cNvPr>
          <p:cNvCxnSpPr>
            <a:cxnSpLocks/>
          </p:cNvCxnSpPr>
          <p:nvPr/>
        </p:nvCxnSpPr>
        <p:spPr>
          <a:xfrm>
            <a:off x="6061622" y="5331378"/>
            <a:ext cx="247654" cy="0"/>
          </a:xfrm>
          <a:prstGeom prst="straightConnector1">
            <a:avLst/>
          </a:prstGeom>
          <a:ln w="38100">
            <a:solidFill>
              <a:srgbClr val="FF0000"/>
            </a:solidFill>
            <a:prstDash val="sysDash"/>
            <a:headEnd type="arrow" w="lg" len="lg"/>
            <a:tailEnd type="none" w="lg" len="lg"/>
          </a:ln>
        </p:spPr>
        <p:style>
          <a:lnRef idx="1">
            <a:schemeClr val="accent1"/>
          </a:lnRef>
          <a:fillRef idx="0">
            <a:schemeClr val="accent1"/>
          </a:fillRef>
          <a:effectRef idx="0">
            <a:schemeClr val="accent1"/>
          </a:effectRef>
          <a:fontRef idx="minor">
            <a:schemeClr val="tx1"/>
          </a:fontRef>
        </p:style>
      </p:cxnSp>
      <p:sp>
        <p:nvSpPr>
          <p:cNvPr id="100" name="テキスト ボックス 99">
            <a:extLst>
              <a:ext uri="{FF2B5EF4-FFF2-40B4-BE49-F238E27FC236}">
                <a16:creationId xmlns:a16="http://schemas.microsoft.com/office/drawing/2014/main" id="{49787CCF-353E-BE4E-A89A-40D215A27D42}"/>
              </a:ext>
            </a:extLst>
          </p:cNvPr>
          <p:cNvSpPr txBox="1"/>
          <p:nvPr/>
        </p:nvSpPr>
        <p:spPr>
          <a:xfrm>
            <a:off x="7183347" y="5159233"/>
            <a:ext cx="78405" cy="85280"/>
          </a:xfrm>
          <a:prstGeom prst="rect">
            <a:avLst/>
          </a:prstGeom>
          <a:noFill/>
          <a:ln>
            <a:noFill/>
          </a:ln>
        </p:spPr>
        <p:txBody>
          <a:bodyPr wrap="square" lIns="0" tIns="0" rIns="0" bIns="0" rtlCol="0">
            <a:spAutoFit/>
          </a:bodyPr>
          <a:lstStyle/>
          <a:p>
            <a:r>
              <a:rPr lang="ja-JP" altLang="en-US" sz="554">
                <a:solidFill>
                  <a:schemeClr val="bg1"/>
                </a:solidFill>
                <a:latin typeface="HGP創英角ｺﾞｼｯｸUB" panose="020B0900000000000000" pitchFamily="50" charset="-128"/>
                <a:ea typeface="HGP創英角ｺﾞｼｯｸUB" panose="020B0900000000000000" pitchFamily="50" charset="-128"/>
              </a:rPr>
              <a:t>２</a:t>
            </a:r>
          </a:p>
        </p:txBody>
      </p:sp>
      <p:sp>
        <p:nvSpPr>
          <p:cNvPr id="79" name="吹き出し: 角を丸めた四角形 42">
            <a:extLst>
              <a:ext uri="{FF2B5EF4-FFF2-40B4-BE49-F238E27FC236}">
                <a16:creationId xmlns:a16="http://schemas.microsoft.com/office/drawing/2014/main" id="{AB933757-5536-4CFB-A3A9-AF95D1EBBB8C}"/>
              </a:ext>
            </a:extLst>
          </p:cNvPr>
          <p:cNvSpPr/>
          <p:nvPr/>
        </p:nvSpPr>
        <p:spPr>
          <a:xfrm>
            <a:off x="6453220" y="4801955"/>
            <a:ext cx="1187403" cy="1227407"/>
          </a:xfrm>
          <a:prstGeom prst="wedgeRoundRectCallout">
            <a:avLst>
              <a:gd name="adj1" fmla="val -144400"/>
              <a:gd name="adj2" fmla="val -82598"/>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0675" tIns="0" rIns="0" bIns="0" numCol="1" spcCol="0" rtlCol="0" fromWordArt="0" anchor="ctr" anchorCtr="0" forceAA="0" compatLnSpc="1">
            <a:prstTxWarp prst="textNoShape">
              <a:avLst/>
            </a:prstTxWarp>
            <a:noAutofit/>
          </a:bodyPr>
          <a:lstStyle/>
          <a:p>
            <a:pPr defTabSz="844083">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 </a:t>
            </a:r>
            <a:r>
              <a:rPr lang="ja-JP" altLang="en-US" sz="937" dirty="0">
                <a:solidFill>
                  <a:prstClr val="black"/>
                </a:solidFill>
                <a:latin typeface="ＭＳ Ｐゴシック" panose="020B0600070205080204" pitchFamily="50" charset="-128"/>
                <a:ea typeface="ＭＳ Ｐゴシック" panose="020B0600070205080204" pitchFamily="50" charset="-128"/>
              </a:rPr>
              <a:t>（４）</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a:lnSpc>
                <a:spcPts val="1108"/>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三角ロジック　  　の 　 </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事実・データ</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論拠・理由づけ</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、両者を主張とつなぐロジックに目を向け、問題点を指摘しよう。</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p:txBody>
      </p:sp>
      <p:grpSp>
        <p:nvGrpSpPr>
          <p:cNvPr id="90" name="グループ化 89">
            <a:extLst>
              <a:ext uri="{FF2B5EF4-FFF2-40B4-BE49-F238E27FC236}">
                <a16:creationId xmlns:a16="http://schemas.microsoft.com/office/drawing/2014/main" id="{5E074F95-343B-44F1-A686-0959AAA75029}"/>
              </a:ext>
            </a:extLst>
          </p:cNvPr>
          <p:cNvGrpSpPr/>
          <p:nvPr/>
        </p:nvGrpSpPr>
        <p:grpSpPr>
          <a:xfrm>
            <a:off x="7195935" y="5048917"/>
            <a:ext cx="166442" cy="139570"/>
            <a:chOff x="8582559" y="4259204"/>
            <a:chExt cx="386513" cy="294648"/>
          </a:xfrm>
        </p:grpSpPr>
        <p:sp>
          <p:nvSpPr>
            <p:cNvPr id="95" name="二等辺三角形 94">
              <a:extLst>
                <a:ext uri="{FF2B5EF4-FFF2-40B4-BE49-F238E27FC236}">
                  <a16:creationId xmlns:a16="http://schemas.microsoft.com/office/drawing/2014/main" id="{1742676F-F941-4E10-A147-27E88B4F56AD}"/>
                </a:ext>
              </a:extLst>
            </p:cNvPr>
            <p:cNvSpPr>
              <a:spLocks/>
            </p:cNvSpPr>
            <p:nvPr/>
          </p:nvSpPr>
          <p:spPr>
            <a:xfrm>
              <a:off x="8582559" y="4259204"/>
              <a:ext cx="386513" cy="288000"/>
            </a:xfrm>
            <a:prstGeom prst="triangle">
              <a:avLst>
                <a:gd name="adj" fmla="val 5000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96" name="テキスト ボックス 95">
              <a:extLst>
                <a:ext uri="{FF2B5EF4-FFF2-40B4-BE49-F238E27FC236}">
                  <a16:creationId xmlns:a16="http://schemas.microsoft.com/office/drawing/2014/main" id="{6E075AB3-9628-4A9E-9528-BCF80BB818D7}"/>
                </a:ext>
              </a:extLst>
            </p:cNvPr>
            <p:cNvSpPr txBox="1"/>
            <p:nvPr/>
          </p:nvSpPr>
          <p:spPr>
            <a:xfrm>
              <a:off x="8706184" y="4314120"/>
              <a:ext cx="216929" cy="239732"/>
            </a:xfrm>
            <a:prstGeom prst="rect">
              <a:avLst/>
            </a:prstGeom>
            <a:noFill/>
            <a:ln>
              <a:noFill/>
            </a:ln>
          </p:spPr>
          <p:txBody>
            <a:bodyPr wrap="square" lIns="0" tIns="0" rIns="0" bIns="0" rtlCol="0">
              <a:spAutoFit/>
            </a:bodyPr>
            <a:lstStyle/>
            <a:p>
              <a:r>
                <a:rPr lang="ja-JP" altLang="en-US" sz="738" dirty="0">
                  <a:solidFill>
                    <a:schemeClr val="bg1"/>
                  </a:solidFill>
                  <a:latin typeface="HGP創英角ｺﾞｼｯｸUB" panose="020B0900000000000000" pitchFamily="50" charset="-128"/>
                  <a:ea typeface="HGP創英角ｺﾞｼｯｸUB" panose="020B0900000000000000" pitchFamily="50" charset="-128"/>
                </a:rPr>
                <a:t>２</a:t>
              </a:r>
            </a:p>
          </p:txBody>
        </p:sp>
      </p:grpSp>
      <p:sp>
        <p:nvSpPr>
          <p:cNvPr id="102" name="テキスト ボックス 101">
            <a:extLst>
              <a:ext uri="{FF2B5EF4-FFF2-40B4-BE49-F238E27FC236}">
                <a16:creationId xmlns:a16="http://schemas.microsoft.com/office/drawing/2014/main" id="{BEDF9B08-35CD-426F-A432-C7076807C527}"/>
              </a:ext>
            </a:extLst>
          </p:cNvPr>
          <p:cNvSpPr txBox="1"/>
          <p:nvPr/>
        </p:nvSpPr>
        <p:spPr>
          <a:xfrm>
            <a:off x="3125595" y="2119160"/>
            <a:ext cx="679915" cy="679160"/>
          </a:xfrm>
          <a:prstGeom prst="rect">
            <a:avLst/>
          </a:prstGeom>
          <a:noFill/>
        </p:spPr>
        <p:txBody>
          <a:bodyPr wrap="square">
            <a:spAutoFit/>
          </a:bodyPr>
          <a:lstStyle/>
          <a:p>
            <a:r>
              <a:rPr lang="ja-JP" altLang="en-US" sz="1662"/>
              <a:t>仮説</a:t>
            </a:r>
          </a:p>
          <a:p>
            <a:pPr>
              <a:lnSpc>
                <a:spcPts val="2954"/>
              </a:lnSpc>
            </a:pPr>
            <a:r>
              <a:rPr lang="ja-JP" altLang="en-US" sz="1662"/>
              <a:t>主張</a:t>
            </a:r>
          </a:p>
        </p:txBody>
      </p:sp>
      <p:sp>
        <p:nvSpPr>
          <p:cNvPr id="58" name="吹き出し: 角を丸めた四角形 57">
            <a:extLst>
              <a:ext uri="{FF2B5EF4-FFF2-40B4-BE49-F238E27FC236}">
                <a16:creationId xmlns:a16="http://schemas.microsoft.com/office/drawing/2014/main" id="{F012ACE0-BB90-B9B2-69B2-76B9F9CFB7E3}"/>
              </a:ext>
            </a:extLst>
          </p:cNvPr>
          <p:cNvSpPr/>
          <p:nvPr/>
        </p:nvSpPr>
        <p:spPr>
          <a:xfrm>
            <a:off x="6197473" y="402554"/>
            <a:ext cx="2832465" cy="1170405"/>
          </a:xfrm>
          <a:prstGeom prst="wedgeRoundRectCallout">
            <a:avLst>
              <a:gd name="adj1" fmla="val -54669"/>
              <a:gd name="adj2" fmla="val -9098"/>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61350" rIns="0" rtlCol="0" anchor="ctr"/>
          <a:lstStyle/>
          <a:p>
            <a:pPr defTabSz="844083">
              <a:lnSpc>
                <a:spcPts val="1193"/>
              </a:lnSpc>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（１）</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lnSpc>
                <a:spcPts val="1193"/>
              </a:lnSpc>
              <a:spcAft>
                <a:spcPts val="92"/>
              </a:spcAft>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ja-JP" altLang="en-US" sz="937" u="sng" dirty="0">
                <a:solidFill>
                  <a:prstClr val="black"/>
                </a:solidFill>
                <a:latin typeface="ＭＳ Ｐゴシック" panose="020B0600070205080204" pitchFamily="50" charset="-128"/>
                <a:ea typeface="ＭＳ Ｐゴシック" panose="020B0600070205080204" pitchFamily="50" charset="-128"/>
              </a:rPr>
              <a:t>探究の動機</a:t>
            </a:r>
            <a:r>
              <a:rPr lang="ja-JP" altLang="en-US" sz="937" dirty="0">
                <a:solidFill>
                  <a:prstClr val="black"/>
                </a:solidFill>
                <a:latin typeface="ＭＳ Ｐゴシック" panose="020B0600070205080204" pitchFamily="50" charset="-128"/>
                <a:ea typeface="ＭＳ Ｐゴシック" panose="020B0600070205080204" pitchFamily="50" charset="-128"/>
              </a:rPr>
              <a:t>：自分と問題との関わり。</a:t>
            </a:r>
            <a:endParaRPr lang="en-US" altLang="ja-JP" sz="937" u="sng" dirty="0">
              <a:solidFill>
                <a:prstClr val="black"/>
              </a:solidFill>
              <a:latin typeface="ＭＳ Ｐゴシック" panose="020B0600070205080204" pitchFamily="50" charset="-128"/>
              <a:ea typeface="ＭＳ Ｐゴシック" panose="020B0600070205080204" pitchFamily="50" charset="-128"/>
            </a:endParaRPr>
          </a:p>
          <a:p>
            <a:pPr marL="342909" indent="-442557" defTabSz="844083">
              <a:lnSpc>
                <a:spcPts val="1193"/>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ja-JP" altLang="en-US" sz="937" u="sng" dirty="0">
                <a:solidFill>
                  <a:prstClr val="black"/>
                </a:solidFill>
                <a:latin typeface="ＭＳ Ｐゴシック" panose="020B0600070205080204" pitchFamily="50" charset="-128"/>
                <a:ea typeface="ＭＳ Ｐゴシック" panose="020B0600070205080204" pitchFamily="50" charset="-128"/>
              </a:rPr>
              <a:t>課題</a:t>
            </a:r>
            <a:r>
              <a:rPr lang="ja-JP" altLang="en-US" sz="937" dirty="0">
                <a:solidFill>
                  <a:prstClr val="black"/>
                </a:solidFill>
                <a:latin typeface="ＭＳ Ｐゴシック" panose="020B0600070205080204" pitchFamily="50" charset="-128"/>
                <a:ea typeface="ＭＳ Ｐゴシック" panose="020B0600070205080204" pitchFamily="50" charset="-128"/>
              </a:rPr>
              <a:t>：疑問だ、解決すべきだ、知りたいと思う問題の領域や具体的な事柄。</a:t>
            </a:r>
          </a:p>
          <a:p>
            <a:pPr defTabSz="844083">
              <a:lnSpc>
                <a:spcPts val="1193"/>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a:t>
            </a:r>
            <a:r>
              <a:rPr lang="ja-JP" altLang="en-US" sz="937" u="sng" dirty="0">
                <a:solidFill>
                  <a:prstClr val="black"/>
                </a:solidFill>
                <a:latin typeface="ＭＳ Ｐゴシック" panose="020B0600070205080204" pitchFamily="50" charset="-128"/>
                <a:ea typeface="ＭＳ Ｐゴシック" panose="020B0600070205080204" pitchFamily="50" charset="-128"/>
              </a:rPr>
              <a:t>リサーチクエスチョン</a:t>
            </a:r>
            <a:r>
              <a:rPr lang="ja-JP" altLang="en-US" sz="937" dirty="0">
                <a:solidFill>
                  <a:prstClr val="black"/>
                </a:solidFill>
                <a:latin typeface="ＭＳ Ｐゴシック" panose="020B0600070205080204" pitchFamily="50" charset="-128"/>
                <a:ea typeface="ＭＳ Ｐゴシック" panose="020B0600070205080204" pitchFamily="50" charset="-128"/>
              </a:rPr>
              <a:t>：探究上の問い</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lnSpc>
                <a:spcPts val="1193"/>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　↳</a:t>
            </a:r>
            <a:r>
              <a:rPr lang="ja-JP" altLang="en-US" sz="923" dirty="0">
                <a:solidFill>
                  <a:prstClr val="black"/>
                </a:solidFill>
                <a:latin typeface="ＭＳ Ｐゴシック" panose="020B0600070205080204" pitchFamily="50" charset="-128"/>
                <a:ea typeface="ＭＳ Ｐゴシック" panose="020B0600070205080204" pitchFamily="50" charset="-128"/>
              </a:rPr>
              <a:t>疑問文で表す。程よい規模と深さがある問いにする。</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defTabSz="844083">
              <a:lnSpc>
                <a:spcPts val="1193"/>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を整理・意識して探究を進めよう！</a:t>
            </a:r>
          </a:p>
        </p:txBody>
      </p:sp>
      <p:grpSp>
        <p:nvGrpSpPr>
          <p:cNvPr id="2" name="グループ化 1">
            <a:extLst>
              <a:ext uri="{FF2B5EF4-FFF2-40B4-BE49-F238E27FC236}">
                <a16:creationId xmlns:a16="http://schemas.microsoft.com/office/drawing/2014/main" id="{78C888A1-56B6-3996-4ABF-2835B50F8F3C}"/>
              </a:ext>
            </a:extLst>
          </p:cNvPr>
          <p:cNvGrpSpPr/>
          <p:nvPr/>
        </p:nvGrpSpPr>
        <p:grpSpPr>
          <a:xfrm>
            <a:off x="98037" y="4775075"/>
            <a:ext cx="2675861" cy="1227403"/>
            <a:chOff x="98037" y="4775075"/>
            <a:chExt cx="2675861" cy="1227403"/>
          </a:xfrm>
        </p:grpSpPr>
        <p:sp>
          <p:nvSpPr>
            <p:cNvPr id="67" name="吹き出し: 角を丸めた四角形 66">
              <a:extLst>
                <a:ext uri="{FF2B5EF4-FFF2-40B4-BE49-F238E27FC236}">
                  <a16:creationId xmlns:a16="http://schemas.microsoft.com/office/drawing/2014/main" id="{D71E8283-B16F-60CB-41DA-1C4398E56B18}"/>
                </a:ext>
              </a:extLst>
            </p:cNvPr>
            <p:cNvSpPr/>
            <p:nvPr/>
          </p:nvSpPr>
          <p:spPr>
            <a:xfrm>
              <a:off x="98037" y="4775075"/>
              <a:ext cx="2675861" cy="1227403"/>
            </a:xfrm>
            <a:prstGeom prst="wedgeRoundRectCallout">
              <a:avLst>
                <a:gd name="adj1" fmla="val -25089"/>
                <a:gd name="adj2" fmla="val -60598"/>
                <a:gd name="adj3" fmla="val 16667"/>
              </a:avLst>
            </a:prstGeom>
            <a:solidFill>
              <a:srgbClr val="CCFFCC">
                <a:alpha val="74902"/>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30675" tIns="0" rIns="0" bIns="30675" rtlCol="0" anchor="t"/>
            <a:lstStyle/>
            <a:p>
              <a:pPr defTabSz="844083">
                <a:lnSpc>
                  <a:spcPts val="1108"/>
                </a:lnSpc>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ポイント</a:t>
              </a:r>
              <a:r>
                <a:rPr lang="en-US" altLang="ja-JP" sz="937" dirty="0">
                  <a:solidFill>
                    <a:prstClr val="black"/>
                  </a:solidFill>
                  <a:latin typeface="ＭＳ Ｐゴシック" panose="020B0600070205080204" pitchFamily="50" charset="-128"/>
                  <a:ea typeface="ＭＳ Ｐゴシック" panose="020B0600070205080204" pitchFamily="50" charset="-128"/>
                </a:rPr>
                <a:t>】 </a:t>
              </a:r>
              <a:r>
                <a:rPr lang="ja-JP" altLang="en-US" sz="937" dirty="0">
                  <a:solidFill>
                    <a:prstClr val="black"/>
                  </a:solidFill>
                  <a:latin typeface="ＭＳ Ｐゴシック" panose="020B0600070205080204" pitchFamily="50" charset="-128"/>
                  <a:ea typeface="ＭＳ Ｐゴシック" panose="020B0600070205080204" pitchFamily="50" charset="-128"/>
                </a:rPr>
                <a:t>（２）</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defTabSz="844083">
                <a:lnSpc>
                  <a:spcPts val="1108"/>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三角ロジックを意識しよう！</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marL="1524527" lvl="4" defTabSz="844083">
                <a:lnSpc>
                  <a:spcPts val="1448"/>
                </a:lnSpc>
                <a:defRPr/>
              </a:pPr>
              <a:r>
                <a:rPr lang="ja-JP" altLang="en-US" sz="937" dirty="0">
                  <a:solidFill>
                    <a:prstClr val="black"/>
                  </a:solidFill>
                  <a:latin typeface="ＭＳ Ｐゴシック" panose="020B0600070205080204" pitchFamily="50" charset="-128"/>
                  <a:ea typeface="ＭＳ Ｐゴシック" panose="020B0600070205080204" pitchFamily="50" charset="-128"/>
                </a:rPr>
                <a:t>論理的な</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主張</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は、</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marL="1524527" lvl="4" defTabSz="844083">
                <a:lnSpc>
                  <a:spcPts val="1448"/>
                </a:lnSpc>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事実・データ</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と</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a:p>
              <a:pPr marL="1524527" lvl="4" defTabSz="844083">
                <a:lnSpc>
                  <a:spcPts val="1448"/>
                </a:lnSpc>
                <a:defRPr/>
              </a:pP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論拠・理由づけ</a:t>
              </a:r>
              <a:r>
                <a:rPr lang="en-US" altLang="ja-JP" sz="937" dirty="0">
                  <a:solidFill>
                    <a:prstClr val="black"/>
                  </a:solidFill>
                  <a:latin typeface="ＭＳ Ｐゴシック" panose="020B0600070205080204" pitchFamily="50" charset="-128"/>
                  <a:ea typeface="ＭＳ Ｐゴシック" panose="020B0600070205080204" pitchFamily="50" charset="-128"/>
                </a:rPr>
                <a:t>〉</a:t>
              </a:r>
              <a:r>
                <a:rPr lang="ja-JP" altLang="en-US" sz="937" dirty="0">
                  <a:solidFill>
                    <a:prstClr val="black"/>
                  </a:solidFill>
                  <a:latin typeface="ＭＳ Ｐゴシック" panose="020B0600070205080204" pitchFamily="50" charset="-128"/>
                  <a:ea typeface="ＭＳ Ｐゴシック" panose="020B0600070205080204" pitchFamily="50" charset="-128"/>
                </a:rPr>
                <a:t>によって成り立つ。</a:t>
              </a:r>
              <a:endParaRPr lang="en-US" altLang="ja-JP" sz="937" dirty="0">
                <a:solidFill>
                  <a:prstClr val="black"/>
                </a:solidFill>
                <a:latin typeface="ＭＳ Ｐゴシック" panose="020B0600070205080204" pitchFamily="50" charset="-128"/>
                <a:ea typeface="ＭＳ Ｐゴシック" panose="020B0600070205080204" pitchFamily="50" charset="-128"/>
              </a:endParaRPr>
            </a:p>
          </p:txBody>
        </p:sp>
        <p:pic>
          <p:nvPicPr>
            <p:cNvPr id="7" name="図 6">
              <a:extLst>
                <a:ext uri="{FF2B5EF4-FFF2-40B4-BE49-F238E27FC236}">
                  <a16:creationId xmlns:a16="http://schemas.microsoft.com/office/drawing/2014/main" id="{36467082-FFD3-A00B-2043-362F08E5213D}"/>
                </a:ext>
              </a:extLst>
            </p:cNvPr>
            <p:cNvPicPr>
              <a:picLocks noChangeAspect="1"/>
            </p:cNvPicPr>
            <p:nvPr/>
          </p:nvPicPr>
          <p:blipFill>
            <a:blip r:embed="rId3"/>
            <a:stretch>
              <a:fillRect/>
            </a:stretch>
          </p:blipFill>
          <p:spPr>
            <a:xfrm>
              <a:off x="188099" y="5154650"/>
              <a:ext cx="1469850" cy="772320"/>
            </a:xfrm>
            <a:prstGeom prst="rect">
              <a:avLst/>
            </a:prstGeom>
          </p:spPr>
        </p:pic>
      </p:grpSp>
      <p:sp>
        <p:nvSpPr>
          <p:cNvPr id="41" name="正方形/長方形 40">
            <a:extLst>
              <a:ext uri="{FF2B5EF4-FFF2-40B4-BE49-F238E27FC236}">
                <a16:creationId xmlns:a16="http://schemas.microsoft.com/office/drawing/2014/main" id="{15B81C60-69ED-854A-913A-4E3762D46D6B}"/>
              </a:ext>
            </a:extLst>
          </p:cNvPr>
          <p:cNvSpPr/>
          <p:nvPr/>
        </p:nvSpPr>
        <p:spPr>
          <a:xfrm>
            <a:off x="4416842" y="3138957"/>
            <a:ext cx="314317" cy="193579"/>
          </a:xfrm>
          <a:prstGeom prst="rect">
            <a:avLst/>
          </a:prstGeom>
          <a:solidFill>
            <a:srgbClr val="FFFFFF"/>
          </a:solidFill>
          <a:ln>
            <a:noFill/>
          </a:ln>
        </p:spPr>
        <p:txBody>
          <a:bodyPr wrap="none" lIns="0" tIns="0" rIns="0" bIns="0">
            <a:spAutoFit/>
          </a:bodyPr>
          <a:lstStyle/>
          <a:p>
            <a:pPr defTabSz="779173">
              <a:defRPr/>
            </a:pPr>
            <a:r>
              <a:rPr lang="ja-JP" altLang="en-US" sz="1258" spc="-37" dirty="0">
                <a:solidFill>
                  <a:srgbClr val="00B050"/>
                </a:solidFill>
                <a:latin typeface="ＭＳ Ｐゴシック" panose="020B0600070205080204" pitchFamily="50" charset="-128"/>
                <a:ea typeface="ＭＳ Ｐゴシック" panose="020B0600070205080204" pitchFamily="50" charset="-128"/>
              </a:rPr>
              <a:t>反駁</a:t>
            </a:r>
            <a:endParaRPr lang="en-US" altLang="ja-JP" sz="1258" spc="-37" dirty="0">
              <a:solidFill>
                <a:srgbClr val="00B050"/>
              </a:solidFill>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39AA3B6B-46C1-E5D6-C2AC-A3DB50A0C863}"/>
              </a:ext>
            </a:extLst>
          </p:cNvPr>
          <p:cNvSpPr txBox="1"/>
          <p:nvPr/>
        </p:nvSpPr>
        <p:spPr>
          <a:xfrm>
            <a:off x="234044" y="926536"/>
            <a:ext cx="2718870" cy="400110"/>
          </a:xfrm>
          <a:prstGeom prst="rect">
            <a:avLst/>
          </a:prstGeom>
          <a:noFill/>
        </p:spPr>
        <p:txBody>
          <a:bodyPr wrap="square" rtlCol="0">
            <a:spAutoFit/>
          </a:bodyPr>
          <a:lstStyle/>
          <a:p>
            <a:pPr algn="ctr" defTabSz="844083">
              <a:defRPr/>
            </a:pPr>
            <a:r>
              <a:rPr lang="ja-JP" altLang="en-US" sz="2000" b="1" dirty="0">
                <a:solidFill>
                  <a:srgbClr val="00B050"/>
                </a:solidFill>
                <a:latin typeface="ＭＳ Ｐゴシック" panose="020B0600070205080204" pitchFamily="50" charset="-128"/>
                <a:ea typeface="ＭＳ Ｐゴシック" panose="020B0600070205080204" pitchFamily="50" charset="-128"/>
              </a:rPr>
              <a:t>探究チャートのポイント</a:t>
            </a:r>
          </a:p>
        </p:txBody>
      </p:sp>
    </p:spTree>
    <p:extLst>
      <p:ext uri="{BB962C8B-B14F-4D97-AF65-F5344CB8AC3E}">
        <p14:creationId xmlns:p14="http://schemas.microsoft.com/office/powerpoint/2010/main" val="2487028292"/>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304</Words>
  <Application>Microsoft Macintosh PowerPoint</Application>
  <PresentationFormat>画面に合わせる (4:3)</PresentationFormat>
  <Paragraphs>49</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HGP創英角ｺﾞｼｯｸUB</vt:lpstr>
      <vt:lpstr>ＭＳ Ｐゴシック</vt:lpstr>
      <vt:lpstr>メイリオ</vt:lpstr>
      <vt:lpstr>游ゴシック</vt:lpstr>
      <vt:lpstr>Arial</vt:lpstr>
      <vt:lpstr>Calibri</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2022-07-04T21:37:20Z</dcterms:created>
  <dcterms:modified xsi:type="dcterms:W3CDTF">2023-02-15T07:32:53Z</dcterms:modified>
</cp:coreProperties>
</file>