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21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8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0124F-30F5-48CD-BB4E-76F509C668C0}" type="datetimeFigureOut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436A7A-E9F1-46CF-8250-E215EA8EEE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9311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ja-JP" altLang="ja-JP" sz="11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図</a:t>
            </a:r>
            <a:r>
              <a:rPr lang="en-US" altLang="ja-JP" sz="11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1.2.6</a:t>
            </a:r>
            <a:r>
              <a:rPr lang="ja-JP" altLang="ja-JP" sz="11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対話型論証モデル（</a:t>
            </a:r>
            <a:r>
              <a:rPr lang="en-US" altLang="ja-JP" sz="11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ver. 4</a:t>
            </a:r>
            <a:r>
              <a:rPr lang="ja-JP" altLang="ja-JP" sz="11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）</a:t>
            </a:r>
            <a:endParaRPr lang="en-US" altLang="ja-JP" sz="11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5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571069-2004-6C44-99A6-4564AD33122B}" type="slidenum">
              <a:rPr kumimoji="1" lang="ja-JP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51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0060FB3C-5137-48FD-AB8A-B62541E2763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2020/1/14</a:t>
            </a:r>
            <a:endParaRPr kumimoji="1" lang="ja-JP" alt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8725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2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4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6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8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0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2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6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971D8-5B5B-468D-92A9-3916C7E79D09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020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9FCBE-9621-4311-A5A3-01F115691936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0844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E984B-CC2E-4F9F-A6BC-5C5ABE6A5F95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9198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35496" y="6337126"/>
            <a:ext cx="827112" cy="476250"/>
          </a:xfrm>
          <a:prstGeom prst="rect">
            <a:avLst/>
          </a:prstGeom>
        </p:spPr>
        <p:txBody>
          <a:bodyPr/>
          <a:lstStyle>
            <a:lvl1pPr>
              <a:defRPr sz="2585"/>
            </a:lvl1pPr>
          </a:lstStyle>
          <a:p>
            <a:fld id="{C0DCCD16-983A-4959-85E0-3737C8C5F6D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6695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DADA-0AB1-4FBF-999F-43A0389BF9D4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3775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1pPr>
            <a:lvl2pPr marL="422041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38FD-AE41-405D-888B-A7124D124A8A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399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1B71-5D55-4AD7-AA2B-F27B1AA3DAF4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56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E9D5-B81A-4638-A817-1956D5B53D69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9875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4451C-D53C-42DA-B482-9A7C43497E7A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2305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8318-F04E-4668-86AF-C384B6F56B8A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878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8FE98-5F42-451E-8264-90F412BA8638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8689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3C17-9EA8-4D73-8829-CA1D969D3E62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726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7555D-F0F5-4CC6-856D-0E3A0379B0C0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7848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hf sldNum="0" hdr="0" ftr="0" dt="0"/>
  <p:txStyles>
    <p:titleStyle>
      <a:lvl1pPr algn="ctr" defTabSz="844083" rtl="0" eaLnBrk="1" latinLnBrk="0" hangingPunct="1">
        <a:spcBef>
          <a:spcPct val="0"/>
        </a:spcBef>
        <a:buNone/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6531" indent="-31653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defTabSz="84408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xmlns="" id="{E3C9F684-1774-D5EA-BD76-624EC0D27EA2}"/>
              </a:ext>
            </a:extLst>
          </p:cNvPr>
          <p:cNvGrpSpPr/>
          <p:nvPr/>
        </p:nvGrpSpPr>
        <p:grpSpPr>
          <a:xfrm>
            <a:off x="137391" y="87148"/>
            <a:ext cx="8868541" cy="6397324"/>
            <a:chOff x="137391" y="87148"/>
            <a:chExt cx="8868541" cy="6397324"/>
          </a:xfrm>
        </p:grpSpPr>
        <p:cxnSp>
          <p:nvCxnSpPr>
            <p:cNvPr id="7" name="直線矢印コネクタ 6">
              <a:extLst>
                <a:ext uri="{FF2B5EF4-FFF2-40B4-BE49-F238E27FC236}">
                  <a16:creationId xmlns:a16="http://schemas.microsoft.com/office/drawing/2014/main" xmlns="" id="{4499FA4C-FB1F-B821-987B-E62B2136F11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87778" y="3141234"/>
              <a:ext cx="2691" cy="569075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矢印コネクタ 5">
              <a:extLst>
                <a:ext uri="{FF2B5EF4-FFF2-40B4-BE49-F238E27FC236}">
                  <a16:creationId xmlns:a16="http://schemas.microsoft.com/office/drawing/2014/main" xmlns="" id="{050527AE-008B-009D-E3D7-0E4CAB2EA86E}"/>
                </a:ext>
              </a:extLst>
            </p:cNvPr>
            <p:cNvCxnSpPr>
              <a:cxnSpLocks/>
            </p:cNvCxnSpPr>
            <p:nvPr/>
          </p:nvCxnSpPr>
          <p:spPr>
            <a:xfrm>
              <a:off x="2187778" y="2441071"/>
              <a:ext cx="0" cy="456910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prstDash val="sysDash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正方形/長方形 18"/>
            <p:cNvSpPr/>
            <p:nvPr/>
          </p:nvSpPr>
          <p:spPr>
            <a:xfrm>
              <a:off x="2955196" y="2199272"/>
              <a:ext cx="1224076" cy="3020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r" defTabSz="8440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63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主張←仮説</a:t>
              </a:r>
            </a:p>
          </p:txBody>
        </p:sp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xmlns="" id="{7CA1B16A-0C37-DE4D-8591-EF39E3FB8EEA}"/>
                </a:ext>
              </a:extLst>
            </p:cNvPr>
            <p:cNvSpPr/>
            <p:nvPr/>
          </p:nvSpPr>
          <p:spPr>
            <a:xfrm>
              <a:off x="1671119" y="3435866"/>
              <a:ext cx="1283685" cy="3020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8440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63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論拠</a:t>
              </a:r>
              <a:r>
                <a:rPr kumimoji="1" lang="ja-JP" altLang="en-US" sz="1363" b="0" i="0" u="none" strike="noStrike" kern="1200" cap="none" spc="185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・</a:t>
              </a:r>
              <a:r>
                <a:rPr kumimoji="1" lang="ja-JP" altLang="en-US" sz="1363" b="0" i="0" u="none" strike="noStrike" kern="1200" cap="none" spc="-85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理由づけ</a:t>
              </a:r>
              <a:endParaRPr kumimoji="1" lang="en-US" altLang="ja-JP" sz="1662" b="0" i="0" u="none" strike="noStrike" kern="1200" cap="none" spc="-85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xmlns="" id="{6BC8E00F-807B-AE47-8549-AC203FAE24FE}"/>
                </a:ext>
              </a:extLst>
            </p:cNvPr>
            <p:cNvSpPr/>
            <p:nvPr/>
          </p:nvSpPr>
          <p:spPr>
            <a:xfrm>
              <a:off x="228874" y="1981199"/>
              <a:ext cx="1091966" cy="3020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8440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63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事実・データ</a:t>
              </a:r>
            </a:p>
          </p:txBody>
        </p:sp>
        <p:cxnSp>
          <p:nvCxnSpPr>
            <p:cNvPr id="45" name="直線矢印コネクタ 44">
              <a:extLst>
                <a:ext uri="{FF2B5EF4-FFF2-40B4-BE49-F238E27FC236}">
                  <a16:creationId xmlns:a16="http://schemas.microsoft.com/office/drawing/2014/main" xmlns="" id="{E1858B59-5325-4C6A-B692-D592ECFF4F7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990699" y="2823022"/>
              <a:ext cx="11977" cy="891182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矢印コネクタ 47">
              <a:extLst>
                <a:ext uri="{FF2B5EF4-FFF2-40B4-BE49-F238E27FC236}">
                  <a16:creationId xmlns:a16="http://schemas.microsoft.com/office/drawing/2014/main" xmlns="" id="{212A507B-4250-41F3-9618-C25DBB72E72C}"/>
                </a:ext>
              </a:extLst>
            </p:cNvPr>
            <p:cNvCxnSpPr>
              <a:cxnSpLocks/>
            </p:cNvCxnSpPr>
            <p:nvPr/>
          </p:nvCxnSpPr>
          <p:spPr>
            <a:xfrm>
              <a:off x="6556536" y="2828502"/>
              <a:ext cx="830769" cy="2981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headEnd type="arrow" w="lg" len="lg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xmlns="" id="{E4E7B0B9-A797-4E8C-A8F9-1CCBA2F81419}"/>
                </a:ext>
              </a:extLst>
            </p:cNvPr>
            <p:cNvSpPr/>
            <p:nvPr/>
          </p:nvSpPr>
          <p:spPr>
            <a:xfrm>
              <a:off x="2973894" y="87148"/>
              <a:ext cx="2857270" cy="3020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8440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63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問題（リサーチクエスチョン）</a:t>
              </a:r>
            </a:p>
          </p:txBody>
        </p:sp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xmlns="" id="{6DB2A7E8-9A1D-4550-87C7-ED6D5ADE3DE8}"/>
                </a:ext>
              </a:extLst>
            </p:cNvPr>
            <p:cNvSpPr/>
            <p:nvPr/>
          </p:nvSpPr>
          <p:spPr>
            <a:xfrm>
              <a:off x="7382806" y="1996284"/>
              <a:ext cx="1330910" cy="3020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8440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63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事実・データ</a:t>
              </a:r>
            </a:p>
          </p:txBody>
        </p: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xmlns="" id="{EB4346C4-12F5-4C78-8DA4-D6EA6574F356}"/>
                </a:ext>
              </a:extLst>
            </p:cNvPr>
            <p:cNvSpPr/>
            <p:nvPr/>
          </p:nvSpPr>
          <p:spPr>
            <a:xfrm>
              <a:off x="6482648" y="3435866"/>
              <a:ext cx="1283685" cy="3020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8440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63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論拠</a:t>
              </a:r>
              <a:r>
                <a:rPr kumimoji="1" lang="ja-JP" altLang="en-US" sz="1363" b="0" i="0" u="none" strike="noStrike" kern="1200" cap="none" spc="185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・</a:t>
              </a:r>
              <a:r>
                <a:rPr kumimoji="1" lang="ja-JP" altLang="en-US" sz="1363" b="0" i="0" u="none" strike="noStrike" kern="1200" cap="none" spc="-85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理由づけ</a:t>
              </a:r>
              <a:endParaRPr kumimoji="1" lang="en-US" altLang="ja-JP" sz="1662" b="0" i="0" u="none" strike="noStrike" kern="1200" cap="none" spc="-85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53" name="正方形/長方形 52">
              <a:extLst>
                <a:ext uri="{FF2B5EF4-FFF2-40B4-BE49-F238E27FC236}">
                  <a16:creationId xmlns:a16="http://schemas.microsoft.com/office/drawing/2014/main" xmlns="" id="{23F8E456-A73C-4279-8F4D-052A15AFA6D2}"/>
                </a:ext>
              </a:extLst>
            </p:cNvPr>
            <p:cNvSpPr/>
            <p:nvPr/>
          </p:nvSpPr>
          <p:spPr>
            <a:xfrm>
              <a:off x="5330201" y="1901398"/>
              <a:ext cx="2027949" cy="372426"/>
            </a:xfrm>
            <a:prstGeom prst="rect">
              <a:avLst/>
            </a:prstGeom>
          </p:spPr>
          <p:txBody>
            <a:bodyPr wrap="none">
              <a:noAutofit/>
            </a:bodyPr>
            <a:lstStyle/>
            <a:p>
              <a:pPr marL="0" marR="0" lvl="0" indent="0" algn="l" defTabSz="844083" rtl="0" eaLnBrk="1" fontAlgn="auto" latinLnBrk="0" hangingPunct="1">
                <a:lnSpc>
                  <a:spcPts val="1292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63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対立する主張・</a:t>
              </a:r>
              <a:endParaRPr kumimoji="1" lang="en-US" altLang="ja-JP" sz="1363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844083" rtl="0" eaLnBrk="1" fontAlgn="auto" latinLnBrk="0" hangingPunct="1">
                <a:lnSpc>
                  <a:spcPts val="1292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63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異なる主張</a:t>
              </a:r>
            </a:p>
          </p:txBody>
        </p:sp>
        <p:cxnSp>
          <p:nvCxnSpPr>
            <p:cNvPr id="56" name="直線矢印コネクタ 55">
              <a:extLst>
                <a:ext uri="{FF2B5EF4-FFF2-40B4-BE49-F238E27FC236}">
                  <a16:creationId xmlns:a16="http://schemas.microsoft.com/office/drawing/2014/main" xmlns="" id="{57CFE101-3F8F-473A-8511-5C798B47831C}"/>
                </a:ext>
              </a:extLst>
            </p:cNvPr>
            <p:cNvCxnSpPr>
              <a:cxnSpLocks/>
              <a:stCxn id="67" idx="2"/>
            </p:cNvCxnSpPr>
            <p:nvPr/>
          </p:nvCxnSpPr>
          <p:spPr>
            <a:xfrm>
              <a:off x="4573033" y="1387809"/>
              <a:ext cx="766693" cy="827163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prstDash val="solid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矢印コネクタ 56">
              <a:extLst>
                <a:ext uri="{FF2B5EF4-FFF2-40B4-BE49-F238E27FC236}">
                  <a16:creationId xmlns:a16="http://schemas.microsoft.com/office/drawing/2014/main" xmlns="" id="{B15B47AD-9E92-4F89-8B2C-0B137F316CD3}"/>
                </a:ext>
              </a:extLst>
            </p:cNvPr>
            <p:cNvCxnSpPr>
              <a:cxnSpLocks/>
              <a:stCxn id="67" idx="2"/>
            </p:cNvCxnSpPr>
            <p:nvPr/>
          </p:nvCxnSpPr>
          <p:spPr>
            <a:xfrm flipH="1">
              <a:off x="3856731" y="1387809"/>
              <a:ext cx="716302" cy="852343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prstDash val="solid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矢印コネクタ 39">
              <a:extLst>
                <a:ext uri="{FF2B5EF4-FFF2-40B4-BE49-F238E27FC236}">
                  <a16:creationId xmlns:a16="http://schemas.microsoft.com/office/drawing/2014/main" xmlns="" id="{11A8572C-FAE8-1C42-A982-7F7111237CA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31647" y="2828802"/>
              <a:ext cx="888668" cy="2681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>
              <a:extLst>
                <a:ext uri="{FF2B5EF4-FFF2-40B4-BE49-F238E27FC236}">
                  <a16:creationId xmlns:a16="http://schemas.microsoft.com/office/drawing/2014/main" xmlns="" id="{41C28ECF-8887-4463-AD38-5DB32B8783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67897" y="3173832"/>
              <a:ext cx="239781" cy="5937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>
              <a:extLst>
                <a:ext uri="{FF2B5EF4-FFF2-40B4-BE49-F238E27FC236}">
                  <a16:creationId xmlns:a16="http://schemas.microsoft.com/office/drawing/2014/main" xmlns="" id="{6154F513-D406-4945-B967-2902EC35ACE3}"/>
                </a:ext>
              </a:extLst>
            </p:cNvPr>
            <p:cNvCxnSpPr>
              <a:cxnSpLocks/>
            </p:cNvCxnSpPr>
            <p:nvPr/>
          </p:nvCxnSpPr>
          <p:spPr>
            <a:xfrm>
              <a:off x="4576377" y="3168152"/>
              <a:ext cx="0" cy="538579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xmlns="" id="{24CB0184-70FA-48FD-B078-7DC10540E45E}"/>
                </a:ext>
              </a:extLst>
            </p:cNvPr>
            <p:cNvSpPr/>
            <p:nvPr/>
          </p:nvSpPr>
          <p:spPr>
            <a:xfrm>
              <a:off x="137391" y="1627739"/>
              <a:ext cx="4231678" cy="3325552"/>
            </a:xfrm>
            <a:prstGeom prst="rect">
              <a:avLst/>
            </a:prstGeom>
            <a:noFill/>
            <a:ln w="381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ctr" defTabSz="8440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3408" b="0" i="0" u="none" strike="noStrike" kern="1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endParaRPr>
            </a:p>
          </p:txBody>
        </p:sp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xmlns="" id="{4F7B4AD7-1419-4AA9-95F3-85526937ED28}"/>
                </a:ext>
              </a:extLst>
            </p:cNvPr>
            <p:cNvSpPr/>
            <p:nvPr/>
          </p:nvSpPr>
          <p:spPr>
            <a:xfrm>
              <a:off x="4810413" y="1625724"/>
              <a:ext cx="4195519" cy="3325551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ctr" defTabSz="8440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3408" b="0" i="0" u="none" strike="noStrike" kern="1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endParaRPr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xmlns="" id="{BE7B3563-8083-4A8F-B09C-C9857D4D42AF}"/>
                </a:ext>
              </a:extLst>
            </p:cNvPr>
            <p:cNvSpPr txBox="1"/>
            <p:nvPr/>
          </p:nvSpPr>
          <p:spPr>
            <a:xfrm>
              <a:off x="2617929" y="2501342"/>
              <a:ext cx="1513834" cy="943971"/>
            </a:xfrm>
            <a:prstGeom prst="rect">
              <a:avLst/>
            </a:prstGeom>
            <a:noFill/>
            <a:ln w="28575">
              <a:solidFill>
                <a:srgbClr val="0000CC"/>
              </a:solidFill>
            </a:ln>
          </p:spPr>
          <p:txBody>
            <a:bodyPr wrap="square" lIns="66462" tIns="33231" rIns="33231" bIns="0" rtlCol="0">
              <a:normAutofit/>
            </a:bodyPr>
            <a:lstStyle/>
            <a:p>
              <a:pPr marL="0" marR="0" lvl="0" indent="0" algn="l" defTabSz="8440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7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54" name="テキスト ボックス 53">
              <a:extLst>
                <a:ext uri="{FF2B5EF4-FFF2-40B4-BE49-F238E27FC236}">
                  <a16:creationId xmlns:a16="http://schemas.microsoft.com/office/drawing/2014/main" xmlns="" id="{C6301F80-DA18-494B-8F33-7712E6302784}"/>
                </a:ext>
              </a:extLst>
            </p:cNvPr>
            <p:cNvSpPr txBox="1"/>
            <p:nvPr/>
          </p:nvSpPr>
          <p:spPr>
            <a:xfrm>
              <a:off x="255853" y="2290133"/>
              <a:ext cx="1513834" cy="1156431"/>
            </a:xfrm>
            <a:prstGeom prst="rect">
              <a:avLst/>
            </a:prstGeom>
            <a:noFill/>
            <a:ln w="28575">
              <a:solidFill>
                <a:srgbClr val="0000CC"/>
              </a:solidFill>
            </a:ln>
          </p:spPr>
          <p:txBody>
            <a:bodyPr wrap="square" lIns="66462" tIns="33231" rIns="33231" bIns="0" rtlCol="0">
              <a:normAutofit/>
            </a:bodyPr>
            <a:lstStyle/>
            <a:p>
              <a:pPr marL="0" marR="0" lvl="0" indent="0" algn="l" defTabSz="8440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7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xmlns="" id="{86DB9D7D-A4F5-4243-AD58-E508EC82FAFB}"/>
                </a:ext>
              </a:extLst>
            </p:cNvPr>
            <p:cNvSpPr txBox="1"/>
            <p:nvPr/>
          </p:nvSpPr>
          <p:spPr>
            <a:xfrm>
              <a:off x="5030485" y="2290133"/>
              <a:ext cx="1513834" cy="115543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txBody>
            <a:bodyPr wrap="square" lIns="66462" tIns="33231" rIns="33231" bIns="0" rtlCol="0">
              <a:normAutofit/>
            </a:bodyPr>
            <a:lstStyle/>
            <a:p>
              <a:pPr marL="0" marR="0" lvl="0" indent="0" algn="l" defTabSz="8440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7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xmlns="" id="{6523F3A0-9EE9-4D74-BCBB-A932E94F5A54}"/>
                </a:ext>
              </a:extLst>
            </p:cNvPr>
            <p:cNvSpPr txBox="1"/>
            <p:nvPr/>
          </p:nvSpPr>
          <p:spPr>
            <a:xfrm>
              <a:off x="7392561" y="2290133"/>
              <a:ext cx="1513834" cy="115543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txBody>
            <a:bodyPr wrap="square" lIns="66462" tIns="33231" rIns="33231" bIns="0" rtlCol="0">
              <a:normAutofit/>
            </a:bodyPr>
            <a:lstStyle/>
            <a:p>
              <a:pPr marL="0" marR="0" lvl="0" indent="0" algn="l" defTabSz="8440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7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xmlns="" id="{4A99B5CA-07AE-4AE7-BB31-49A22B50897B}"/>
                </a:ext>
              </a:extLst>
            </p:cNvPr>
            <p:cNvSpPr txBox="1"/>
            <p:nvPr/>
          </p:nvSpPr>
          <p:spPr>
            <a:xfrm>
              <a:off x="1373297" y="3706503"/>
              <a:ext cx="1665218" cy="1155430"/>
            </a:xfrm>
            <a:prstGeom prst="rect">
              <a:avLst/>
            </a:prstGeom>
            <a:noFill/>
            <a:ln w="28575">
              <a:solidFill>
                <a:srgbClr val="0000CC"/>
              </a:solidFill>
            </a:ln>
          </p:spPr>
          <p:txBody>
            <a:bodyPr wrap="square" lIns="66462" tIns="33231" rIns="33231" bIns="0" rtlCol="0">
              <a:normAutofit/>
            </a:bodyPr>
            <a:lstStyle/>
            <a:p>
              <a:pPr marL="0" marR="0" lvl="0" indent="0" algn="l" defTabSz="8440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7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5" name="テキスト ボックス 64">
              <a:extLst>
                <a:ext uri="{FF2B5EF4-FFF2-40B4-BE49-F238E27FC236}">
                  <a16:creationId xmlns:a16="http://schemas.microsoft.com/office/drawing/2014/main" xmlns="" id="{5F187DB9-A17A-41E8-8DB6-FF439FAC2DCE}"/>
                </a:ext>
              </a:extLst>
            </p:cNvPr>
            <p:cNvSpPr txBox="1"/>
            <p:nvPr/>
          </p:nvSpPr>
          <p:spPr>
            <a:xfrm>
              <a:off x="3732661" y="3706503"/>
              <a:ext cx="1665218" cy="1155430"/>
            </a:xfrm>
            <a:prstGeom prst="rect">
              <a:avLst/>
            </a:prstGeom>
            <a:solidFill>
              <a:srgbClr val="FFFFFF">
                <a:alpha val="89804"/>
              </a:srgbClr>
            </a:solidFill>
            <a:ln w="28575">
              <a:solidFill>
                <a:srgbClr val="00B050"/>
              </a:solidFill>
            </a:ln>
          </p:spPr>
          <p:txBody>
            <a:bodyPr wrap="square" lIns="66462" tIns="33231" rIns="33231" bIns="0" rtlCol="0">
              <a:normAutofit/>
            </a:bodyPr>
            <a:lstStyle/>
            <a:p>
              <a:pPr marL="0" marR="0" lvl="0" indent="0" algn="l" defTabSz="8440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7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6" name="テキスト ボックス 65">
              <a:extLst>
                <a:ext uri="{FF2B5EF4-FFF2-40B4-BE49-F238E27FC236}">
                  <a16:creationId xmlns:a16="http://schemas.microsoft.com/office/drawing/2014/main" xmlns="" id="{E2E88908-F8B1-4D39-A763-08AE55609FD7}"/>
                </a:ext>
              </a:extLst>
            </p:cNvPr>
            <p:cNvSpPr txBox="1"/>
            <p:nvPr/>
          </p:nvSpPr>
          <p:spPr>
            <a:xfrm>
              <a:off x="6159380" y="3706503"/>
              <a:ext cx="1665218" cy="115543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txBody>
            <a:bodyPr wrap="square" lIns="66462" tIns="33231" rIns="33231" bIns="0" rtlCol="0">
              <a:normAutofit/>
            </a:bodyPr>
            <a:lstStyle/>
            <a:p>
              <a:pPr marL="0" marR="0" lvl="0" indent="0" algn="l" defTabSz="8440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7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7" name="テキスト ボックス 66">
              <a:extLst>
                <a:ext uri="{FF2B5EF4-FFF2-40B4-BE49-F238E27FC236}">
                  <a16:creationId xmlns:a16="http://schemas.microsoft.com/office/drawing/2014/main" xmlns="" id="{7E04A521-5BAC-4325-B1B2-6214C8988B97}"/>
                </a:ext>
              </a:extLst>
            </p:cNvPr>
            <p:cNvSpPr txBox="1"/>
            <p:nvPr/>
          </p:nvSpPr>
          <p:spPr>
            <a:xfrm>
              <a:off x="3003352" y="379276"/>
              <a:ext cx="3139361" cy="1008533"/>
            </a:xfrm>
            <a:prstGeom prst="rect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</a:ln>
          </p:spPr>
          <p:txBody>
            <a:bodyPr wrap="square" lIns="99692" tIns="99692" rIns="33231" bIns="0" rtlCol="0">
              <a:normAutofit/>
            </a:bodyPr>
            <a:lstStyle/>
            <a:p>
              <a:pPr marL="0" marR="0" lvl="0" indent="0" algn="l" defTabSz="8440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46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xmlns="" id="{DCA83926-4A16-40AB-8AC5-7D753EA1BD50}"/>
                </a:ext>
              </a:extLst>
            </p:cNvPr>
            <p:cNvSpPr/>
            <p:nvPr/>
          </p:nvSpPr>
          <p:spPr>
            <a:xfrm>
              <a:off x="4146386" y="4957785"/>
              <a:ext cx="1031250" cy="272476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marL="0" marR="0" lvl="0" indent="0" algn="ctr" defTabSz="8440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63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結</a:t>
              </a:r>
              <a:r>
                <a:rPr kumimoji="1" lang="ja-JP" altLang="en-US" sz="1363" b="0" i="0" u="none" strike="noStrike" kern="1200" cap="none" spc="277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論</a:t>
              </a:r>
              <a:r>
                <a:rPr kumimoji="1" lang="ja-JP" altLang="en-US" sz="1363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・提言</a:t>
              </a:r>
            </a:p>
          </p:txBody>
        </p:sp>
        <p:sp>
          <p:nvSpPr>
            <p:cNvPr id="64" name="テキスト ボックス 63">
              <a:extLst>
                <a:ext uri="{FF2B5EF4-FFF2-40B4-BE49-F238E27FC236}">
                  <a16:creationId xmlns:a16="http://schemas.microsoft.com/office/drawing/2014/main" xmlns="" id="{8EBE0298-E3E1-6E44-9BC2-AD9BA570FA9B}"/>
                </a:ext>
              </a:extLst>
            </p:cNvPr>
            <p:cNvSpPr txBox="1"/>
            <p:nvPr/>
          </p:nvSpPr>
          <p:spPr>
            <a:xfrm>
              <a:off x="1834607" y="1746335"/>
              <a:ext cx="1299449" cy="694736"/>
            </a:xfrm>
            <a:prstGeom prst="rect">
              <a:avLst/>
            </a:prstGeom>
            <a:noFill/>
            <a:ln w="28575">
              <a:solidFill>
                <a:srgbClr val="0000CC"/>
              </a:solidFill>
            </a:ln>
          </p:spPr>
          <p:txBody>
            <a:bodyPr wrap="square" lIns="66462" tIns="33231" rIns="33231" bIns="0" rtlCol="0">
              <a:normAutofit/>
            </a:bodyPr>
            <a:lstStyle/>
            <a:p>
              <a:pPr marL="0" marR="0" lvl="0" indent="0" algn="l" defTabSz="8440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7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8" name="正方形/長方形 67">
              <a:extLst>
                <a:ext uri="{FF2B5EF4-FFF2-40B4-BE49-F238E27FC236}">
                  <a16:creationId xmlns:a16="http://schemas.microsoft.com/office/drawing/2014/main" xmlns="" id="{F2559B28-1391-E547-A9B4-492CF9546A46}"/>
                </a:ext>
              </a:extLst>
            </p:cNvPr>
            <p:cNvSpPr/>
            <p:nvPr/>
          </p:nvSpPr>
          <p:spPr>
            <a:xfrm>
              <a:off x="1361255" y="1660325"/>
              <a:ext cx="534121" cy="3020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8440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63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方法</a:t>
              </a:r>
            </a:p>
          </p:txBody>
        </p:sp>
        <p:cxnSp>
          <p:nvCxnSpPr>
            <p:cNvPr id="72" name="直線矢印コネクタ 71">
              <a:extLst>
                <a:ext uri="{FF2B5EF4-FFF2-40B4-BE49-F238E27FC236}">
                  <a16:creationId xmlns:a16="http://schemas.microsoft.com/office/drawing/2014/main" xmlns="" id="{6CD45406-D44E-4A04-8B67-FEF919BE44F6}"/>
                </a:ext>
              </a:extLst>
            </p:cNvPr>
            <p:cNvCxnSpPr>
              <a:cxnSpLocks/>
            </p:cNvCxnSpPr>
            <p:nvPr/>
          </p:nvCxnSpPr>
          <p:spPr>
            <a:xfrm>
              <a:off x="2206843" y="5832162"/>
              <a:ext cx="664615" cy="0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xmlns="" id="{D391FDDC-B6D5-493E-A0E6-40ED7D427C06}"/>
                </a:ext>
              </a:extLst>
            </p:cNvPr>
            <p:cNvCxnSpPr>
              <a:cxnSpLocks/>
            </p:cNvCxnSpPr>
            <p:nvPr/>
          </p:nvCxnSpPr>
          <p:spPr>
            <a:xfrm>
              <a:off x="2215829" y="4944048"/>
              <a:ext cx="0" cy="897231"/>
            </a:xfrm>
            <a:prstGeom prst="line">
              <a:avLst/>
            </a:prstGeom>
            <a:ln w="38100">
              <a:solidFill>
                <a:srgbClr val="0000FF"/>
              </a:solidFill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xmlns="" id="{840AB9DB-B46A-4890-8B52-4075C44763C4}"/>
                </a:ext>
              </a:extLst>
            </p:cNvPr>
            <p:cNvCxnSpPr>
              <a:cxnSpLocks/>
            </p:cNvCxnSpPr>
            <p:nvPr/>
          </p:nvCxnSpPr>
          <p:spPr>
            <a:xfrm>
              <a:off x="7008754" y="4938314"/>
              <a:ext cx="0" cy="897231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矢印コネクタ 74">
              <a:extLst>
                <a:ext uri="{FF2B5EF4-FFF2-40B4-BE49-F238E27FC236}">
                  <a16:creationId xmlns:a16="http://schemas.microsoft.com/office/drawing/2014/main" xmlns="" id="{F375BDFC-D0F5-47B6-B7BF-C44EEDF73963}"/>
                </a:ext>
              </a:extLst>
            </p:cNvPr>
            <p:cNvCxnSpPr>
              <a:cxnSpLocks/>
            </p:cNvCxnSpPr>
            <p:nvPr/>
          </p:nvCxnSpPr>
          <p:spPr>
            <a:xfrm>
              <a:off x="6360725" y="5832162"/>
              <a:ext cx="664615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ysDash"/>
              <a:headEnd type="arrow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テキスト ボックス 75">
              <a:extLst>
                <a:ext uri="{FF2B5EF4-FFF2-40B4-BE49-F238E27FC236}">
                  <a16:creationId xmlns:a16="http://schemas.microsoft.com/office/drawing/2014/main" xmlns="" id="{7341BE10-8706-4BEA-B2AD-3137C53CBBF7}"/>
                </a:ext>
              </a:extLst>
            </p:cNvPr>
            <p:cNvSpPr txBox="1"/>
            <p:nvPr/>
          </p:nvSpPr>
          <p:spPr>
            <a:xfrm>
              <a:off x="2885209" y="5233145"/>
              <a:ext cx="3453296" cy="1251327"/>
            </a:xfrm>
            <a:prstGeom prst="rect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</a:ln>
          </p:spPr>
          <p:txBody>
            <a:bodyPr wrap="square" lIns="99692" tIns="99692" rIns="33231" bIns="0" rtlCol="0">
              <a:normAutofit/>
            </a:bodyPr>
            <a:lstStyle>
              <a:defPPr>
                <a:defRPr lang="ja-JP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000" spc="-40">
                  <a:solidFill>
                    <a:prstClr val="black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1pPr>
            </a:lstStyle>
            <a:p>
              <a:pPr marL="0" marR="0" lvl="0" indent="0" algn="l" defTabSz="844083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46" b="0" i="0" u="none" strike="noStrike" kern="1200" cap="none" spc="-37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xmlns="" id="{7890ADCA-96DD-36BF-4CFC-B868FDEDBCE2}"/>
                </a:ext>
              </a:extLst>
            </p:cNvPr>
            <p:cNvSpPr/>
            <p:nvPr/>
          </p:nvSpPr>
          <p:spPr>
            <a:xfrm>
              <a:off x="4417568" y="3454792"/>
              <a:ext cx="349455" cy="20973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anchor="ctr" anchorCtr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63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反駁</a:t>
              </a:r>
              <a:endParaRPr kumimoji="1" lang="en-US" altLang="ja-JP" sz="1363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5" name="直線矢印コネクタ 4">
              <a:extLst>
                <a:ext uri="{FF2B5EF4-FFF2-40B4-BE49-F238E27FC236}">
                  <a16:creationId xmlns:a16="http://schemas.microsoft.com/office/drawing/2014/main" xmlns="" id="{602DE90C-202D-A5C0-5DED-40C9087A168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79258" y="2903583"/>
              <a:ext cx="828000" cy="0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矢印コネクタ 7">
              <a:extLst>
                <a:ext uri="{FF2B5EF4-FFF2-40B4-BE49-F238E27FC236}">
                  <a16:creationId xmlns:a16="http://schemas.microsoft.com/office/drawing/2014/main" xmlns="" id="{B0AAA4F6-145D-C535-72F1-4488EF687119}"/>
                </a:ext>
              </a:extLst>
            </p:cNvPr>
            <p:cNvCxnSpPr>
              <a:cxnSpLocks/>
            </p:cNvCxnSpPr>
            <p:nvPr/>
          </p:nvCxnSpPr>
          <p:spPr>
            <a:xfrm>
              <a:off x="1779258" y="3141234"/>
              <a:ext cx="828000" cy="0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799968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34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ＭＳ 明朝</vt:lpstr>
      <vt:lpstr>メイリオ</vt:lpstr>
      <vt:lpstr>游ゴシック</vt:lpstr>
      <vt:lpstr>Arial</vt:lpstr>
      <vt:lpstr>Calibri</vt:lpstr>
      <vt:lpstr>Century</vt:lpstr>
      <vt:lpstr>Times New Roman</vt:lpstr>
      <vt:lpstr>1_Office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松下 佳代</dc:creator>
  <cp:lastModifiedBy>岡司 寛</cp:lastModifiedBy>
  <cp:revision>4</cp:revision>
  <dcterms:created xsi:type="dcterms:W3CDTF">2022-08-01T08:02:46Z</dcterms:created>
  <dcterms:modified xsi:type="dcterms:W3CDTF">2022-10-11T01:38:41Z</dcterms:modified>
</cp:coreProperties>
</file>