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21" r:id="rId2"/>
    <p:sldId id="2645" r:id="rId3"/>
    <p:sldId id="2528" r:id="rId4"/>
    <p:sldId id="2646" r:id="rId5"/>
    <p:sldId id="2643" r:id="rId6"/>
    <p:sldId id="2649" r:id="rId7"/>
    <p:sldId id="2656" r:id="rId8"/>
    <p:sldId id="2650" r:id="rId9"/>
    <p:sldId id="2651" r:id="rId10"/>
    <p:sldId id="2652" r:id="rId11"/>
    <p:sldId id="2653" r:id="rId12"/>
    <p:sldId id="2654" r:id="rId13"/>
    <p:sldId id="2655" r:id="rId14"/>
  </p:sldIdLst>
  <p:sldSz cx="9906000" cy="6858000" type="A4"/>
  <p:notesSz cx="10234613" cy="71040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7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前田 秀樹" initials="前田" lastIdx="1" clrIdx="0">
    <p:extLst>
      <p:ext uri="{19B8F6BF-5375-455C-9EA6-DF929625EA0E}">
        <p15:presenceInfo xmlns:p15="http://schemas.microsoft.com/office/powerpoint/2012/main" userId="457f9e01f4db723d" providerId="Windows Live"/>
      </p:ext>
    </p:extLst>
  </p:cmAuthor>
  <p:cmAuthor id="2" name="田中 孝平" initials="田中" lastIdx="1" clrIdx="1">
    <p:extLst>
      <p:ext uri="{19B8F6BF-5375-455C-9EA6-DF929625EA0E}">
        <p15:presenceInfo xmlns:p15="http://schemas.microsoft.com/office/powerpoint/2012/main" userId="0cc6f67b2a4fc59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F2621"/>
    <a:srgbClr val="FF0000"/>
    <a:srgbClr val="0000CC"/>
    <a:srgbClr val="FFFFFF"/>
    <a:srgbClr val="FF33CC"/>
    <a:srgbClr val="99FFCC"/>
    <a:srgbClr val="FFFFCC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73BDFB-41DE-408E-93A2-7C6A8D2232D3}" v="41" dt="2022-05-11T13:24:32.3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59" autoAdjust="0"/>
    <p:restoredTop sz="96270" autoAdjust="0"/>
  </p:normalViewPr>
  <p:slideViewPr>
    <p:cSldViewPr snapToGrid="0" showGuides="1">
      <p:cViewPr varScale="1">
        <p:scale>
          <a:sx n="110" d="100"/>
          <a:sy n="110" d="100"/>
        </p:scale>
        <p:origin x="416" y="176"/>
      </p:cViewPr>
      <p:guideLst>
        <p:guide orient="horz" pos="221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2"/>
            <a:ext cx="4434680" cy="355147"/>
          </a:xfrm>
          <a:prstGeom prst="rect">
            <a:avLst/>
          </a:prstGeom>
        </p:spPr>
        <p:txBody>
          <a:bodyPr vert="horz" lIns="94674" tIns="47337" rIns="94674" bIns="47337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797553" y="2"/>
            <a:ext cx="4434680" cy="355147"/>
          </a:xfrm>
          <a:prstGeom prst="rect">
            <a:avLst/>
          </a:prstGeom>
        </p:spPr>
        <p:txBody>
          <a:bodyPr vert="horz" lIns="94674" tIns="47337" rIns="94674" bIns="47337" rtlCol="0"/>
          <a:lstStyle>
            <a:lvl1pPr algn="r">
              <a:defRPr sz="1100"/>
            </a:lvl1pPr>
          </a:lstStyle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6747782"/>
            <a:ext cx="4434680" cy="355146"/>
          </a:xfrm>
          <a:prstGeom prst="rect">
            <a:avLst/>
          </a:prstGeom>
        </p:spPr>
        <p:txBody>
          <a:bodyPr vert="horz" lIns="94674" tIns="47337" rIns="94674" bIns="47337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797553" y="6747782"/>
            <a:ext cx="4434680" cy="355146"/>
          </a:xfrm>
          <a:prstGeom prst="rect">
            <a:avLst/>
          </a:prstGeom>
        </p:spPr>
        <p:txBody>
          <a:bodyPr vert="horz" lIns="94674" tIns="47337" rIns="94674" bIns="47337" rtlCol="0" anchor="b"/>
          <a:lstStyle>
            <a:lvl1pPr algn="r">
              <a:defRPr sz="1100"/>
            </a:lvl1pPr>
          </a:lstStyle>
          <a:p>
            <a:fld id="{5F367413-54ED-402D-9CB4-95FA7C94D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12628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4434680" cy="355147"/>
          </a:xfrm>
          <a:prstGeom prst="rect">
            <a:avLst/>
          </a:prstGeom>
        </p:spPr>
        <p:txBody>
          <a:bodyPr vert="horz" lIns="94668" tIns="47333" rIns="94668" bIns="47333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554" y="2"/>
            <a:ext cx="4434680" cy="355147"/>
          </a:xfrm>
          <a:prstGeom prst="rect">
            <a:avLst/>
          </a:prstGeom>
        </p:spPr>
        <p:txBody>
          <a:bodyPr vert="horz" lIns="94668" tIns="47333" rIns="94668" bIns="47333" rtlCol="0"/>
          <a:lstStyle>
            <a:lvl1pPr algn="r">
              <a:defRPr sz="1100"/>
            </a:lvl1pPr>
          </a:lstStyle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94050" y="533400"/>
            <a:ext cx="3846513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8" tIns="47333" rIns="94668" bIns="4733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941" y="3374462"/>
            <a:ext cx="8186736" cy="3196318"/>
          </a:xfrm>
          <a:prstGeom prst="rect">
            <a:avLst/>
          </a:prstGeom>
        </p:spPr>
        <p:txBody>
          <a:bodyPr vert="horz" lIns="94668" tIns="47333" rIns="94668" bIns="4733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9" y="6747784"/>
            <a:ext cx="4434680" cy="355146"/>
          </a:xfrm>
          <a:prstGeom prst="rect">
            <a:avLst/>
          </a:prstGeom>
        </p:spPr>
        <p:txBody>
          <a:bodyPr vert="horz" lIns="94668" tIns="47333" rIns="94668" bIns="47333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554" y="6747784"/>
            <a:ext cx="4434680" cy="355146"/>
          </a:xfrm>
          <a:prstGeom prst="rect">
            <a:avLst/>
          </a:prstGeom>
        </p:spPr>
        <p:txBody>
          <a:bodyPr vert="horz" lIns="94668" tIns="47333" rIns="94668" bIns="47333" rtlCol="0" anchor="b"/>
          <a:lstStyle>
            <a:lvl1pPr algn="r">
              <a:defRPr sz="1100"/>
            </a:lvl1pPr>
          </a:lstStyle>
          <a:p>
            <a:fld id="{D40C201F-18E3-4CCB-9954-29BAAE25D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46619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515">
              <a:defRPr/>
            </a:pPr>
            <a:endParaRPr lang="en-US" altLang="ja-JP" sz="110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515">
              <a:defRPr/>
            </a:pPr>
            <a:fld id="{59571069-2004-6C44-99A6-4564AD33122B}" type="slidenum">
              <a:rPr lang="ja-JP" altLang="en-US" sz="13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515">
                <a:defRPr/>
              </a:pPr>
              <a:t>1</a:t>
            </a:fld>
            <a:endParaRPr lang="ja-JP" altLang="en-US" sz="13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725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「研究の動機」には、その問いを立てた動機や</a:t>
            </a:r>
            <a:r>
              <a:rPr lang="ja-JP" altLang="en-US"/>
              <a:t>着想に至った経緯等を書く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434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12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804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71D8-5B5B-468D-92A9-3916C7E79D09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66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CBE-9621-4311-A5A3-01F115691936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52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984B-CC2E-4F9F-A6BC-5C5ABE6A5F95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29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ADA-0AB1-4FBF-999F-43A0389BF9D4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58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38FD-AE41-405D-888B-A7124D124A8A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30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B71-5D55-4AD7-AA2B-F27B1AA3DAF4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76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9D5-B81A-4638-A817-1956D5B53D69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23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451C-D53C-42DA-B482-9A7C43497E7A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80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8318-F04E-4668-86AF-C384B6F56B8A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210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FE98-5F42-451E-8264-90F412BA8638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1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3C17-9EA8-4D73-8829-CA1D969D3E62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24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5D-F0F5-4CC6-856D-0E3A0379B0C0}" type="datetime1">
              <a:rPr kumimoji="1" lang="ja-JP" altLang="en-US" smtClean="0"/>
              <a:t>2023/2/15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5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0913F460-17BE-8572-2BC0-D3E83E2A1B8D}"/>
              </a:ext>
            </a:extLst>
          </p:cNvPr>
          <p:cNvCxnSpPr>
            <a:cxnSpLocks/>
          </p:cNvCxnSpPr>
          <p:nvPr/>
        </p:nvCxnSpPr>
        <p:spPr>
          <a:xfrm flipH="1">
            <a:off x="1921883" y="2833911"/>
            <a:ext cx="891904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C32F6559-AFA5-6641-92F7-752C18B2660A}"/>
              </a:ext>
            </a:extLst>
          </p:cNvPr>
          <p:cNvCxnSpPr>
            <a:cxnSpLocks/>
          </p:cNvCxnSpPr>
          <p:nvPr/>
        </p:nvCxnSpPr>
        <p:spPr>
          <a:xfrm>
            <a:off x="2356619" y="2388133"/>
            <a:ext cx="8603" cy="43519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3143751" y="2152557"/>
            <a:ext cx="1326082" cy="31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主張←仮説</a:t>
            </a: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C8DEA6D-9D42-EA43-86C2-257CD33EAFBD}"/>
              </a:ext>
            </a:extLst>
          </p:cNvPr>
          <p:cNvCxnSpPr>
            <a:cxnSpLocks/>
          </p:cNvCxnSpPr>
          <p:nvPr/>
        </p:nvCxnSpPr>
        <p:spPr>
          <a:xfrm flipV="1">
            <a:off x="2367913" y="3009774"/>
            <a:ext cx="0" cy="71795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A1B16A-0C37-DE4D-8591-EF39E3FB8EEA}"/>
              </a:ext>
            </a:extLst>
          </p:cNvPr>
          <p:cNvSpPr/>
          <p:nvPr/>
        </p:nvSpPr>
        <p:spPr>
          <a:xfrm>
            <a:off x="1815146" y="3436438"/>
            <a:ext cx="1374992" cy="319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論拠</a:t>
            </a:r>
            <a:r>
              <a:rPr kumimoji="1" lang="ja-JP" altLang="en-US" sz="1477" b="0" i="0" u="none" strike="noStrike" kern="1200" cap="none" spc="20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</a:t>
            </a:r>
            <a:r>
              <a:rPr kumimoji="1" lang="ja-JP" altLang="en-US" sz="1477" b="0" i="0" u="none" strike="noStrike" kern="1200" cap="none" spc="-92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理由づけ</a:t>
            </a:r>
            <a:endParaRPr kumimoji="1" lang="en-US" altLang="ja-JP" sz="1800" b="0" i="0" u="none" strike="noStrike" kern="1200" cap="none" spc="-92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910412" y="3001898"/>
            <a:ext cx="909831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BC8E00F-807B-AE47-8549-AC203FAE24FE}"/>
              </a:ext>
            </a:extLst>
          </p:cNvPr>
          <p:cNvSpPr/>
          <p:nvPr/>
        </p:nvSpPr>
        <p:spPr>
          <a:xfrm>
            <a:off x="241829" y="1860549"/>
            <a:ext cx="1167307" cy="319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事実・データ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7595835" y="2772523"/>
            <a:ext cx="12975" cy="96544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7125492" y="2778460"/>
            <a:ext cx="900000" cy="322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4E7B0B9-A797-4E8C-A8F9-1CCBA2F81419}"/>
              </a:ext>
            </a:extLst>
          </p:cNvPr>
          <p:cNvSpPr/>
          <p:nvPr/>
        </p:nvSpPr>
        <p:spPr>
          <a:xfrm>
            <a:off x="3230097" y="21159"/>
            <a:ext cx="3095376" cy="31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問題（リサーチクエスチョン）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B2A7E8-9A1D-4550-87C7-ED6D5ADE3DE8}"/>
              </a:ext>
            </a:extLst>
          </p:cNvPr>
          <p:cNvSpPr/>
          <p:nvPr/>
        </p:nvSpPr>
        <p:spPr>
          <a:xfrm>
            <a:off x="8020617" y="1876891"/>
            <a:ext cx="1441819" cy="31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B4346C4-12F5-4C78-8DA4-D6EA6574F356}"/>
              </a:ext>
            </a:extLst>
          </p:cNvPr>
          <p:cNvSpPr/>
          <p:nvPr/>
        </p:nvSpPr>
        <p:spPr>
          <a:xfrm>
            <a:off x="7045446" y="3436438"/>
            <a:ext cx="1374992" cy="319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論拠</a:t>
            </a:r>
            <a:r>
              <a:rPr kumimoji="1" lang="ja-JP" altLang="en-US" sz="1477" b="0" i="0" u="none" strike="noStrike" kern="1200" cap="none" spc="20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</a:t>
            </a:r>
            <a:r>
              <a:rPr kumimoji="1" lang="ja-JP" altLang="en-US" sz="1477" b="0" i="0" u="none" strike="noStrike" kern="1200" cap="none" spc="-92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理由づけ</a:t>
            </a:r>
            <a:endParaRPr kumimoji="1" lang="en-US" altLang="ja-JP" sz="1800" b="0" i="0" u="none" strike="noStrike" kern="1200" cap="none" spc="-92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3F8E456-A73C-4279-8F4D-052A15AFA6D2}"/>
              </a:ext>
            </a:extLst>
          </p:cNvPr>
          <p:cNvSpPr/>
          <p:nvPr/>
        </p:nvSpPr>
        <p:spPr>
          <a:xfrm>
            <a:off x="5807281" y="1784416"/>
            <a:ext cx="2196945" cy="40346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対立する主張・</a:t>
            </a:r>
            <a:endParaRPr kumimoji="1" lang="en-US" altLang="ja-JP" sz="1477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異なる主張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7CFE101-3F8F-473A-8511-5C798B47831C}"/>
              </a:ext>
            </a:extLst>
          </p:cNvPr>
          <p:cNvCxnSpPr>
            <a:cxnSpLocks/>
            <a:stCxn id="67" idx="2"/>
          </p:cNvCxnSpPr>
          <p:nvPr/>
        </p:nvCxnSpPr>
        <p:spPr>
          <a:xfrm>
            <a:off x="4962497" y="1430208"/>
            <a:ext cx="844784" cy="71004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15B47AD-9E92-4F89-8B2C-0B137F316CD3}"/>
              </a:ext>
            </a:extLst>
          </p:cNvPr>
          <p:cNvCxnSpPr>
            <a:cxnSpLocks/>
            <a:stCxn id="67" idx="2"/>
          </p:cNvCxnSpPr>
          <p:nvPr/>
        </p:nvCxnSpPr>
        <p:spPr>
          <a:xfrm flipH="1">
            <a:off x="4221126" y="1430208"/>
            <a:ext cx="741371" cy="73881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1A8572C-FAE8-1C42-A982-7F7111237CAA}"/>
              </a:ext>
            </a:extLst>
          </p:cNvPr>
          <p:cNvCxnSpPr>
            <a:cxnSpLocks/>
          </p:cNvCxnSpPr>
          <p:nvPr/>
        </p:nvCxnSpPr>
        <p:spPr>
          <a:xfrm>
            <a:off x="4483550" y="2781689"/>
            <a:ext cx="975444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4CB0184-70FA-48FD-B078-7DC10540E45E}"/>
              </a:ext>
            </a:extLst>
          </p:cNvPr>
          <p:cNvSpPr/>
          <p:nvPr/>
        </p:nvSpPr>
        <p:spPr>
          <a:xfrm>
            <a:off x="142722" y="1557546"/>
            <a:ext cx="4584318" cy="3522769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692" b="0" i="0" u="none" strike="noStrike" kern="1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F7B4AD7-1419-4AA9-95F3-85526937ED28}"/>
              </a:ext>
            </a:extLst>
          </p:cNvPr>
          <p:cNvSpPr/>
          <p:nvPr/>
        </p:nvSpPr>
        <p:spPr>
          <a:xfrm>
            <a:off x="5233859" y="1544682"/>
            <a:ext cx="4545146" cy="35334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692" b="0" i="0" u="none" strike="noStrike" kern="1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7B3563-8083-4A8F-B09C-C9857D4D42AF}"/>
              </a:ext>
            </a:extLst>
          </p:cNvPr>
          <p:cNvSpPr txBox="1"/>
          <p:nvPr/>
        </p:nvSpPr>
        <p:spPr>
          <a:xfrm>
            <a:off x="2829971" y="2472196"/>
            <a:ext cx="1639987" cy="974477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54000" tIns="0" rIns="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C6301F80-DA18-494B-8F33-7712E6302784}"/>
              </a:ext>
            </a:extLst>
          </p:cNvPr>
          <p:cNvSpPr txBox="1"/>
          <p:nvPr/>
        </p:nvSpPr>
        <p:spPr>
          <a:xfrm>
            <a:off x="271055" y="2195227"/>
            <a:ext cx="1639987" cy="1252800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54000" tIns="0" rIns="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86DB9D7D-A4F5-4243-AD58-E508EC82FAFB}"/>
              </a:ext>
            </a:extLst>
          </p:cNvPr>
          <p:cNvSpPr txBox="1"/>
          <p:nvPr/>
        </p:nvSpPr>
        <p:spPr>
          <a:xfrm>
            <a:off x="5472269" y="2195227"/>
            <a:ext cx="1639987" cy="12517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lIns="54000" tIns="0" rIns="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523F3A0-9EE9-4D74-BCBB-A932E94F5A54}"/>
              </a:ext>
            </a:extLst>
          </p:cNvPr>
          <p:cNvSpPr txBox="1"/>
          <p:nvPr/>
        </p:nvSpPr>
        <p:spPr>
          <a:xfrm>
            <a:off x="8031185" y="2195227"/>
            <a:ext cx="1639987" cy="12517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lIns="54000" tIns="0" rIns="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4A99B5CA-07AE-4AE7-BB31-49A22B50897B}"/>
              </a:ext>
            </a:extLst>
          </p:cNvPr>
          <p:cNvSpPr txBox="1"/>
          <p:nvPr/>
        </p:nvSpPr>
        <p:spPr>
          <a:xfrm>
            <a:off x="1481621" y="3729628"/>
            <a:ext cx="1803986" cy="1251716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54000" tIns="0" rIns="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5F187DB9-A17A-41E8-8DB6-FF439FAC2DCE}"/>
              </a:ext>
            </a:extLst>
          </p:cNvPr>
          <p:cNvSpPr txBox="1"/>
          <p:nvPr/>
        </p:nvSpPr>
        <p:spPr>
          <a:xfrm>
            <a:off x="4043716" y="3729628"/>
            <a:ext cx="1803986" cy="1251716"/>
          </a:xfrm>
          <a:prstGeom prst="rect">
            <a:avLst/>
          </a:prstGeom>
          <a:solidFill>
            <a:srgbClr val="FFFFFF">
              <a:alpha val="89804"/>
            </a:srgbClr>
          </a:solidFill>
          <a:ln w="28575">
            <a:solidFill>
              <a:srgbClr val="00B050"/>
            </a:solidFill>
          </a:ln>
        </p:spPr>
        <p:txBody>
          <a:bodyPr wrap="square" lIns="54000" tIns="0" rIns="3600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E2E88908-F8B1-4D39-A763-08AE55609FD7}"/>
              </a:ext>
            </a:extLst>
          </p:cNvPr>
          <p:cNvSpPr txBox="1"/>
          <p:nvPr/>
        </p:nvSpPr>
        <p:spPr>
          <a:xfrm>
            <a:off x="6695240" y="3729628"/>
            <a:ext cx="1803986" cy="12517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lIns="54000" tIns="0" rIns="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7E04A521-5BAC-4325-B1B2-6214C8988B97}"/>
              </a:ext>
            </a:extLst>
          </p:cNvPr>
          <p:cNvSpPr txBox="1"/>
          <p:nvPr/>
        </p:nvSpPr>
        <p:spPr>
          <a:xfrm>
            <a:off x="3262010" y="337631"/>
            <a:ext cx="3400974" cy="1092577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txBody>
          <a:bodyPr wrap="square" lIns="72000" tIns="72000" rIns="36000" bIns="0" rtlCol="0" anchor="ctr" anchorCtr="0">
            <a:normAutofit/>
          </a:bodyPr>
          <a:lstStyle/>
          <a:p>
            <a:endParaRPr kumimoji="1" lang="ja-JP" altLang="en-US" sz="2000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CA83926-4A16-40AB-8AC5-7D753EA1BD50}"/>
              </a:ext>
            </a:extLst>
          </p:cNvPr>
          <p:cNvSpPr/>
          <p:nvPr/>
        </p:nvSpPr>
        <p:spPr>
          <a:xfrm>
            <a:off x="4491918" y="5085184"/>
            <a:ext cx="1117188" cy="29518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結</a:t>
            </a:r>
            <a:r>
              <a:rPr kumimoji="1" lang="ja-JP" altLang="en-US" sz="1477" b="0" i="0" u="none" strike="noStrike" kern="1200" cap="none" spc="3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</a:t>
            </a:r>
            <a:r>
              <a:rPr kumimoji="1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・提言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8EBE0298-E3E1-6E44-9BC2-AD9BA570FA9B}"/>
              </a:ext>
            </a:extLst>
          </p:cNvPr>
          <p:cNvSpPr txBox="1"/>
          <p:nvPr/>
        </p:nvSpPr>
        <p:spPr>
          <a:xfrm>
            <a:off x="1981373" y="1642847"/>
            <a:ext cx="1407736" cy="752631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54000" tIns="0" rIns="0" bIns="0" rtlCol="0" anchor="ctr" anchorCtr="0">
            <a:normAutofit/>
          </a:bodyPr>
          <a:lstStyle/>
          <a:p>
            <a:endParaRPr kumimoji="1" lang="ja-JP" altLang="en-US" sz="1600" dirty="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2559B28-1391-E547-A9B4-492CF9546A46}"/>
              </a:ext>
            </a:extLst>
          </p:cNvPr>
          <p:cNvSpPr/>
          <p:nvPr/>
        </p:nvSpPr>
        <p:spPr>
          <a:xfrm>
            <a:off x="1468574" y="1549671"/>
            <a:ext cx="562975" cy="3196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77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方法</a:t>
            </a:r>
            <a:endParaRPr kumimoji="1" lang="ja-JP" altLang="en-US" sz="1477" b="0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1E11FC6F-781F-124D-9571-D1F993CD1954}"/>
              </a:ext>
            </a:extLst>
          </p:cNvPr>
          <p:cNvSpPr/>
          <p:nvPr/>
        </p:nvSpPr>
        <p:spPr>
          <a:xfrm>
            <a:off x="195736" y="3411358"/>
            <a:ext cx="138470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0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青字は調査によって得られた事実・データ</a:t>
            </a:r>
            <a:endParaRPr lang="en-US" altLang="ja-JP" sz="10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6CD45406-D44E-4A04-8B67-FEF919BE44F6}"/>
              </a:ext>
            </a:extLst>
          </p:cNvPr>
          <p:cNvCxnSpPr>
            <a:cxnSpLocks/>
          </p:cNvCxnSpPr>
          <p:nvPr/>
        </p:nvCxnSpPr>
        <p:spPr>
          <a:xfrm>
            <a:off x="2390746" y="6032425"/>
            <a:ext cx="720000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D391FDDC-B6D5-493E-A0E6-40ED7D427C06}"/>
              </a:ext>
            </a:extLst>
          </p:cNvPr>
          <p:cNvCxnSpPr>
            <a:cxnSpLocks/>
          </p:cNvCxnSpPr>
          <p:nvPr/>
        </p:nvCxnSpPr>
        <p:spPr>
          <a:xfrm>
            <a:off x="2400481" y="5070302"/>
            <a:ext cx="0" cy="972000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840AB9DB-B46A-4890-8B52-4075C44763C4}"/>
              </a:ext>
            </a:extLst>
          </p:cNvPr>
          <p:cNvCxnSpPr>
            <a:cxnSpLocks/>
          </p:cNvCxnSpPr>
          <p:nvPr/>
        </p:nvCxnSpPr>
        <p:spPr>
          <a:xfrm>
            <a:off x="7592817" y="5064090"/>
            <a:ext cx="0" cy="972000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F375BDFC-D0F5-47B6-B7BF-C44EEDF73963}"/>
              </a:ext>
            </a:extLst>
          </p:cNvPr>
          <p:cNvCxnSpPr>
            <a:cxnSpLocks/>
          </p:cNvCxnSpPr>
          <p:nvPr/>
        </p:nvCxnSpPr>
        <p:spPr>
          <a:xfrm>
            <a:off x="6890785" y="6032425"/>
            <a:ext cx="720000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341BE10-8706-4BEA-B2AD-3137C53CBBF7}"/>
              </a:ext>
            </a:extLst>
          </p:cNvPr>
          <p:cNvSpPr txBox="1"/>
          <p:nvPr/>
        </p:nvSpPr>
        <p:spPr>
          <a:xfrm>
            <a:off x="3125642" y="5383490"/>
            <a:ext cx="3741071" cy="1355604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txBody>
          <a:bodyPr wrap="square" lIns="72000" tIns="0" rIns="36000" bIns="0" rtlCol="0" anchor="ctr" anchorCtr="0">
            <a:normAutofit/>
          </a:bodyPr>
          <a:lstStyle>
            <a:defPPr>
              <a:defRPr lang="ja-JP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spc="-4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lnSpc>
                <a:spcPct val="120000"/>
              </a:lnSpc>
            </a:pPr>
            <a:endParaRPr lang="ja-JP" altLang="en-US" sz="1600" dirty="0"/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DBF8795B-A25F-FC98-9D4E-A9ABF26725E9}"/>
              </a:ext>
            </a:extLst>
          </p:cNvPr>
          <p:cNvSpPr/>
          <p:nvPr/>
        </p:nvSpPr>
        <p:spPr>
          <a:xfrm>
            <a:off x="190115" y="230822"/>
            <a:ext cx="2473563" cy="648000"/>
          </a:xfrm>
          <a:prstGeom prst="roundRect">
            <a:avLst/>
          </a:prstGeom>
          <a:solidFill>
            <a:srgbClr val="FFFF99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dirty="0">
                <a:solidFill>
                  <a:sysClr val="windowText" lastClr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探究チャート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cxnSp>
        <p:nvCxnSpPr>
          <p:cNvPr id="2" name="直線矢印コネクタ 1">
            <a:extLst>
              <a:ext uri="{FF2B5EF4-FFF2-40B4-BE49-F238E27FC236}">
                <a16:creationId xmlns:a16="http://schemas.microsoft.com/office/drawing/2014/main" id="{41C28ECF-8887-4463-AD38-5DB32B8783FC}"/>
              </a:ext>
            </a:extLst>
          </p:cNvPr>
          <p:cNvCxnSpPr>
            <a:cxnSpLocks/>
          </p:cNvCxnSpPr>
          <p:nvPr/>
        </p:nvCxnSpPr>
        <p:spPr>
          <a:xfrm flipV="1">
            <a:off x="4944370" y="3081756"/>
            <a:ext cx="262360" cy="643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154F513-D406-4945-B967-2902EC35ACE3}"/>
              </a:ext>
            </a:extLst>
          </p:cNvPr>
          <p:cNvCxnSpPr>
            <a:cxnSpLocks/>
          </p:cNvCxnSpPr>
          <p:nvPr/>
        </p:nvCxnSpPr>
        <p:spPr>
          <a:xfrm>
            <a:off x="4955319" y="3081600"/>
            <a:ext cx="0" cy="641807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4683DAF-7103-8DB6-125F-B91C88746D8F}"/>
              </a:ext>
            </a:extLst>
          </p:cNvPr>
          <p:cNvSpPr/>
          <p:nvPr/>
        </p:nvSpPr>
        <p:spPr>
          <a:xfrm>
            <a:off x="4776353" y="3456616"/>
            <a:ext cx="378309" cy="2273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0" tIns="0" rIns="0" bIns="0" anchor="t" anchorCtr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779173">
              <a:defRPr/>
            </a:pPr>
            <a:r>
              <a:rPr lang="ja-JP" altLang="en-US" sz="1477" dirty="0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反駁</a:t>
            </a:r>
            <a:endParaRPr lang="en-US" altLang="ja-JP" sz="1477" dirty="0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999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9561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論拠・理由づけ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(</a:t>
            </a:r>
            <a:r>
              <a:rPr lang="ja-JP" altLang="en-US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対立する主張・異なる主張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に関する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)</a:t>
            </a:r>
            <a:endParaRPr kumimoji="1" lang="ja-JP" altLang="en-US" sz="4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BF6BAB-2126-4C7A-8A58-2F9A94FBD478}"/>
              </a:ext>
            </a:extLst>
          </p:cNvPr>
          <p:cNvSpPr txBox="1"/>
          <p:nvPr/>
        </p:nvSpPr>
        <p:spPr>
          <a:xfrm>
            <a:off x="344488" y="695889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F5EB456-2379-4A71-BB18-14FA92888753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875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94559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反駁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（</a:t>
            </a:r>
            <a:r>
              <a:rPr lang="ja-JP" altLang="en-US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対立する主張など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に対する問題点の指摘）</a:t>
            </a: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787A84B-4D13-44F8-9949-740A92169A06}"/>
              </a:ext>
            </a:extLst>
          </p:cNvPr>
          <p:cNvSpPr txBox="1"/>
          <p:nvPr/>
        </p:nvSpPr>
        <p:spPr>
          <a:xfrm>
            <a:off x="344488" y="679334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2D4F53-D737-4480-A80B-CD20F14FF9E5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447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結論・提言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465DAE-403F-4F4C-AFD0-843D8A23BFA0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77187C3-2460-41BA-9B06-57D80DCCA534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684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引用・参考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文献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203FAE-BA92-4C57-9B03-5F3DE56E8695}"/>
              </a:ext>
            </a:extLst>
          </p:cNvPr>
          <p:cNvSpPr txBox="1"/>
          <p:nvPr/>
        </p:nvSpPr>
        <p:spPr>
          <a:xfrm>
            <a:off x="228000" y="695889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pPr marL="182245" indent="-179070">
              <a:lnSpc>
                <a:spcPct val="120000"/>
              </a:lnSpc>
              <a:defRPr/>
            </a:pP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361863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443840" y="4130248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問い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（リサーチクエスチョン）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D633B1B-E30A-4673-B253-4A0F9DF0C81D}"/>
              </a:ext>
            </a:extLst>
          </p:cNvPr>
          <p:cNvSpPr/>
          <p:nvPr/>
        </p:nvSpPr>
        <p:spPr>
          <a:xfrm>
            <a:off x="443840" y="2293230"/>
            <a:ext cx="93610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課題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963A32C-E3D5-2840-A76B-0BBDBAEEDB34}"/>
              </a:ext>
            </a:extLst>
          </p:cNvPr>
          <p:cNvSpPr txBox="1"/>
          <p:nvPr/>
        </p:nvSpPr>
        <p:spPr>
          <a:xfrm>
            <a:off x="443840" y="806346"/>
            <a:ext cx="9127504" cy="1482702"/>
          </a:xfrm>
          <a:prstGeom prst="rect">
            <a:avLst/>
          </a:prstGeom>
          <a:noFill/>
        </p:spPr>
        <p:txBody>
          <a:bodyPr wrap="square" lIns="180000" tIns="108000" rIns="72000" bIns="36000" rtlCol="0" anchor="t">
            <a:normAutofit/>
          </a:bodyPr>
          <a:lstStyle/>
          <a:p>
            <a:endParaRPr kumimoji="1" lang="en-US" altLang="ja-JP" sz="3200" dirty="0"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2E80EF0-FE46-4E60-890D-EEDE4C65AB68}"/>
              </a:ext>
            </a:extLst>
          </p:cNvPr>
          <p:cNvSpPr txBox="1"/>
          <p:nvPr/>
        </p:nvSpPr>
        <p:spPr>
          <a:xfrm>
            <a:off x="443840" y="3011792"/>
            <a:ext cx="9127504" cy="1082776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CCCB34F-9EAB-458D-8BD1-4F714115D4C0}"/>
              </a:ext>
            </a:extLst>
          </p:cNvPr>
          <p:cNvSpPr txBox="1"/>
          <p:nvPr/>
        </p:nvSpPr>
        <p:spPr>
          <a:xfrm>
            <a:off x="443840" y="4875815"/>
            <a:ext cx="9127504" cy="1439642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5EECF12-4ED8-4A66-B19D-E7119F1D6229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E41C5F-D9E5-C704-2593-A597A91816CE}"/>
              </a:ext>
            </a:extLst>
          </p:cNvPr>
          <p:cNvSpPr/>
          <p:nvPr/>
        </p:nvSpPr>
        <p:spPr>
          <a:xfrm>
            <a:off x="443840" y="53889"/>
            <a:ext cx="88032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探究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の動機</a:t>
            </a:r>
            <a:endParaRPr lang="ja-JP" altLang="en-US" sz="3600" dirty="0">
              <a:solidFill>
                <a:prstClr val="black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7516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4608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40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主張</a:t>
            </a:r>
            <a:r>
              <a:rPr lang="ja-JP" altLang="en-US" sz="20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</a:t>
            </a:r>
            <a:r>
              <a:rPr lang="ja-JP" altLang="en-US" sz="40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←</a:t>
            </a:r>
            <a:r>
              <a:rPr lang="ja-JP" altLang="en-US" sz="20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 </a:t>
            </a:r>
            <a:r>
              <a:rPr lang="ja-JP" altLang="en-US" sz="40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仮説</a:t>
            </a:r>
            <a:endParaRPr kumimoji="1" lang="ja-JP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BA15BC-8CCD-4DC6-9A79-06CE77AEB4B2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r>
              <a:rPr lang="ja-JP" altLang="en-US" sz="3200">
                <a:latin typeface="+mn-ea"/>
              </a:rPr>
              <a:t>・仮説</a:t>
            </a:r>
            <a:endParaRPr lang="en-US" altLang="ja-JP" sz="3200">
              <a:latin typeface="+mn-ea"/>
            </a:endParaRPr>
          </a:p>
          <a:p>
            <a:endParaRPr lang="en-US" altLang="ja-JP" sz="3200">
              <a:latin typeface="+mn-ea"/>
            </a:endParaRPr>
          </a:p>
          <a:p>
            <a:endParaRPr lang="en-US" altLang="ja-JP" sz="3200">
              <a:latin typeface="+mn-ea"/>
            </a:endParaRPr>
          </a:p>
          <a:p>
            <a:r>
              <a:rPr lang="ja-JP" altLang="en-US" sz="3200">
                <a:latin typeface="+mn-ea"/>
              </a:rPr>
              <a:t>・主張</a:t>
            </a:r>
            <a:endParaRPr lang="en-US" altLang="ja-JP" sz="3200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E867E24-4D13-47CB-A91A-C1F17D01D265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17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92686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事実・データ</a:t>
            </a:r>
            <a:r>
              <a:rPr lang="ja-JP" altLang="en-US" sz="16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（先行研究から得た事実・データ）</a:t>
            </a:r>
            <a:endParaRPr lang="ja-JP" altLang="en-US" sz="2000" dirty="0">
              <a:solidFill>
                <a:prstClr val="black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9B83B9-3545-4F9F-ABBD-64DE588FEFEF}"/>
              </a:ext>
            </a:extLst>
          </p:cNvPr>
          <p:cNvSpPr txBox="1"/>
          <p:nvPr/>
        </p:nvSpPr>
        <p:spPr>
          <a:xfrm>
            <a:off x="394387" y="695889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4E2B48-1DC7-4A02-A0D3-1643A0E02859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938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6120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方法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D7D9521-76ED-4381-AC56-C9A9456E8C86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〈</a:t>
            </a:r>
            <a:r>
              <a:rPr lang="ja-JP" altLang="en-US" sz="24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手続き</a:t>
            </a:r>
            <a:r>
              <a:rPr lang="en-US" altLang="ja-JP" sz="24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〉</a:t>
            </a:r>
          </a:p>
          <a:p>
            <a:endParaRPr lang="en-US" altLang="ja-JP" sz="2400" dirty="0">
              <a:solidFill>
                <a:prstClr val="black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endParaRPr lang="en-US" altLang="ja-JP" sz="2400" dirty="0">
              <a:solidFill>
                <a:prstClr val="black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en-US" altLang="ja-JP" sz="24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〈</a:t>
            </a:r>
            <a:r>
              <a:rPr lang="ja-JP" altLang="en-US" sz="24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調査対象</a:t>
            </a:r>
            <a:r>
              <a:rPr lang="en-US" altLang="ja-JP" sz="24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〉</a:t>
            </a:r>
          </a:p>
          <a:p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  <a:p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  <a:p>
            <a:r>
              <a:rPr lang="en-US" altLang="ja-JP" sz="24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〈</a:t>
            </a:r>
            <a:r>
              <a:rPr lang="ja-JP" altLang="en-US" sz="24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項目</a:t>
            </a:r>
            <a:r>
              <a:rPr lang="en-US" altLang="ja-JP" sz="24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〉</a:t>
            </a:r>
          </a:p>
          <a:p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  <a:p>
            <a:endParaRPr kumimoji="1" lang="en-US" altLang="ja-JP" sz="2400" dirty="0"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ED1134-AF17-4015-B146-EEC289121F59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459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900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事実・データ</a:t>
            </a:r>
            <a:r>
              <a:rPr lang="ja-JP" altLang="en-US" sz="16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</a:t>
            </a:r>
            <a:r>
              <a:rPr lang="ja-JP" altLang="en-US" sz="1600" dirty="0">
                <a:solidFill>
                  <a:srgbClr val="0000FF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調査によって得た事実・データ</a:t>
            </a:r>
            <a:r>
              <a:rPr lang="ja-JP" altLang="en-US" sz="1600" dirty="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 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9B83B9-3545-4F9F-ABBD-64DE588FEFEF}"/>
              </a:ext>
            </a:extLst>
          </p:cNvPr>
          <p:cNvSpPr txBox="1"/>
          <p:nvPr/>
        </p:nvSpPr>
        <p:spPr>
          <a:xfrm>
            <a:off x="344488" y="695889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4E2B48-1DC7-4A02-A0D3-1643A0E02859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795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9561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論拠・理由づけ</a:t>
            </a:r>
            <a:endParaRPr kumimoji="1" lang="ja-JP" altLang="en-US" sz="4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BF6BAB-2126-4C7A-8A58-2F9A94FBD478}"/>
              </a:ext>
            </a:extLst>
          </p:cNvPr>
          <p:cNvSpPr txBox="1"/>
          <p:nvPr/>
        </p:nvSpPr>
        <p:spPr>
          <a:xfrm>
            <a:off x="344488" y="695889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F5EB456-2379-4A71-BB18-14FA92888753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555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F2B706-A6CA-4A3C-82F0-024806C42101}"/>
              </a:ext>
            </a:extLst>
          </p:cNvPr>
          <p:cNvSpPr/>
          <p:nvPr/>
        </p:nvSpPr>
        <p:spPr>
          <a:xfrm>
            <a:off x="344488" y="111114"/>
            <a:ext cx="92686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320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対立する主張・異なる主張</a:t>
            </a:r>
            <a:endParaRPr kumimoji="1" lang="ja-JP" alt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088D733-0417-4616-99D4-DDA2E9274848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871F5BF-6144-42BE-A1BB-774F8D7D3430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00561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1EA39D-BF4B-413C-82BB-D454B20BFDA7}"/>
              </a:ext>
            </a:extLst>
          </p:cNvPr>
          <p:cNvSpPr/>
          <p:nvPr/>
        </p:nvSpPr>
        <p:spPr>
          <a:xfrm>
            <a:off x="344488" y="111114"/>
            <a:ext cx="9423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事実・データ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(</a:t>
            </a:r>
            <a:r>
              <a:rPr lang="ja-JP" altLang="en-US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対立する主張・異なる主張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に関する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)</a:t>
            </a:r>
            <a:endParaRPr kumimoji="1" lang="ja-JP" altLang="en-US" sz="4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E648267-C108-40A8-AE84-B72FF2F3C0C4}"/>
              </a:ext>
            </a:extLst>
          </p:cNvPr>
          <p:cNvSpPr txBox="1"/>
          <p:nvPr/>
        </p:nvSpPr>
        <p:spPr>
          <a:xfrm>
            <a:off x="394387" y="852921"/>
            <a:ext cx="9218779" cy="5692158"/>
          </a:xfrm>
          <a:prstGeom prst="rect">
            <a:avLst/>
          </a:prstGeom>
          <a:noFill/>
        </p:spPr>
        <p:txBody>
          <a:bodyPr wrap="square" lIns="180000" tIns="108000" rIns="72000" bIns="36000" rtlCol="0">
            <a:normAutofit/>
          </a:bodyPr>
          <a:lstStyle/>
          <a:p>
            <a:endParaRPr kumimoji="1" lang="en-US" altLang="ja-JP" sz="3200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72683CF-80FB-4E82-BACE-52BA51B94C78}"/>
              </a:ext>
            </a:extLst>
          </p:cNvPr>
          <p:cNvSpPr/>
          <p:nvPr/>
        </p:nvSpPr>
        <p:spPr>
          <a:xfrm>
            <a:off x="34793" y="33951"/>
            <a:ext cx="9831600" cy="679009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781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172</Words>
  <Application>Microsoft Macintosh PowerPoint</Application>
  <PresentationFormat>A4 210 x 297 mm</PresentationFormat>
  <Paragraphs>44</Paragraphs>
  <Slides>13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HGS創英角ｺﾞｼｯｸUB</vt:lpstr>
      <vt:lpstr>ＭＳ Ｐゴシック</vt:lpstr>
      <vt:lpstr>ＭＳ 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Hideki</dc:creator>
  <cp:lastModifiedBy>田中 孝平</cp:lastModifiedBy>
  <cp:revision>11</cp:revision>
  <cp:lastPrinted>2021-04-29T14:02:54Z</cp:lastPrinted>
  <dcterms:created xsi:type="dcterms:W3CDTF">2015-10-05T04:07:47Z</dcterms:created>
  <dcterms:modified xsi:type="dcterms:W3CDTF">2023-02-15T07:29:14Z</dcterms:modified>
</cp:coreProperties>
</file>